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Proxima Nova"/>
      <p:regular r:id="rId36"/>
      <p:bold r:id="rId37"/>
      <p:italic r:id="rId38"/>
      <p:boldItalic r:id="rId39"/>
    </p:embeddedFont>
    <p:embeddedFont>
      <p:font typeface="Albert Sans"/>
      <p:regular r:id="rId40"/>
      <p:bold r:id="rId41"/>
      <p:italic r:id="rId42"/>
      <p:boldItalic r:id="rId43"/>
    </p:embeddedFont>
    <p:embeddedFont>
      <p:font typeface="Nanum Myeongj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4AB1D0-869B-4A8B-A52E-6E0E63E869D3}">
  <a:tblStyle styleId="{8F4AB1D0-869B-4A8B-A52E-6E0E63E869D3}" styleName="Table_0">
    <a:wholeTbl>
      <a:tcTxStyle>
        <a:font>
          <a:latin typeface="Arial"/>
          <a:ea typeface="Arial"/>
          <a:cs typeface="Arial"/>
        </a:font>
        <a:srgbClr val="000000"/>
      </a:tcTxStyle>
      <a:tcStyle>
        <a:tcBdr>
          <a:left>
            <a:ln cap="flat" cmpd="sng" w="8650">
              <a:solidFill>
                <a:srgbClr val="000000"/>
              </a:solidFill>
              <a:prstDash val="solid"/>
              <a:round/>
              <a:headEnd len="sm" w="sm" type="none"/>
              <a:tailEnd len="sm" w="sm" type="none"/>
            </a:ln>
          </a:left>
          <a:right>
            <a:ln cap="flat" cmpd="sng" w="8650">
              <a:solidFill>
                <a:srgbClr val="000000"/>
              </a:solidFill>
              <a:prstDash val="solid"/>
              <a:round/>
              <a:headEnd len="sm" w="sm" type="none"/>
              <a:tailEnd len="sm" w="sm" type="none"/>
            </a:ln>
          </a:right>
          <a:top>
            <a:ln cap="flat" cmpd="sng" w="8650">
              <a:solidFill>
                <a:srgbClr val="000000"/>
              </a:solidFill>
              <a:prstDash val="solid"/>
              <a:round/>
              <a:headEnd len="sm" w="sm" type="none"/>
              <a:tailEnd len="sm" w="sm" type="none"/>
            </a:ln>
          </a:top>
          <a:bottom>
            <a:ln cap="flat" cmpd="sng" w="8650">
              <a:solidFill>
                <a:srgbClr val="000000"/>
              </a:solidFill>
              <a:prstDash val="solid"/>
              <a:round/>
              <a:headEnd len="sm" w="sm" type="none"/>
              <a:tailEnd len="sm" w="sm" type="none"/>
            </a:ln>
          </a:bottom>
          <a:insideH>
            <a:ln cap="flat" cmpd="sng" w="8650">
              <a:solidFill>
                <a:srgbClr val="000000"/>
              </a:solidFill>
              <a:prstDash val="solid"/>
              <a:round/>
              <a:headEnd len="sm" w="sm" type="none"/>
              <a:tailEnd len="sm" w="sm" type="none"/>
            </a:ln>
          </a:insideH>
          <a:insideV>
            <a:ln cap="flat" cmpd="sng" w="86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regular.fntdata"/><Relationship Id="rId42" Type="http://schemas.openxmlformats.org/officeDocument/2006/relationships/font" Target="fonts/AlbertSans-italic.fntdata"/><Relationship Id="rId41" Type="http://schemas.openxmlformats.org/officeDocument/2006/relationships/font" Target="fonts/AlbertSans-bold.fntdata"/><Relationship Id="rId44" Type="http://schemas.openxmlformats.org/officeDocument/2006/relationships/font" Target="fonts/NanumMyeongjo-regular.fntdata"/><Relationship Id="rId43" Type="http://schemas.openxmlformats.org/officeDocument/2006/relationships/font" Target="fonts/AlbertSans-boldItalic.fntdata"/><Relationship Id="rId45" Type="http://schemas.openxmlformats.org/officeDocument/2006/relationships/font" Target="fonts/NanumMyeongj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27a6147e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27a6147e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69d14e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69d14e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00c17a4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00c17a4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00c17a4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00c17a4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569d14e7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569d14e75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6a944a9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6a944a9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56a944a9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56a944a9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56a944a94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56a944a94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074e1b34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074e1b34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56b78b2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56b78b2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50f3bc03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50f3bc03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27a6147e0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527a6147e0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50f3bc03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50f3bc03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0f3bc037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0f3bc037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50f3bc037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50f3bc037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50f3bc037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50f3bc037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50f3bc037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50f3bc037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50f3bc037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50f3bc037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50f3bc037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50f3bc03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50f3bc037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50f3bc037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27a6147e0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27a6147e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527a6147e0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527a6147e0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27a6147e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27a6147e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27a6147e0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27a6147e0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527a6147e0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527a6147e0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527a6147e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527a6147e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527a6147e0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527a6147e0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27a6147e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27a6147e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Niketan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8" name="Shape 58"/>
        <p:cNvGrpSpPr/>
        <p:nvPr/>
      </p:nvGrpSpPr>
      <p:grpSpPr>
        <a:xfrm>
          <a:off x="0" y="0"/>
          <a:ext cx="0" cy="0"/>
          <a:chOff x="0" y="0"/>
          <a:chExt cx="0" cy="0"/>
        </a:xfrm>
      </p:grpSpPr>
      <p:sp>
        <p:nvSpPr>
          <p:cNvPr id="59" name="Google Shape;59;p14"/>
          <p:cNvSpPr/>
          <p:nvPr>
            <p:ph idx="2" type="pic"/>
          </p:nvPr>
        </p:nvSpPr>
        <p:spPr>
          <a:xfrm>
            <a:off x="8596800" y="223475"/>
            <a:ext cx="318600" cy="318600"/>
          </a:xfrm>
          <a:prstGeom prst="ellipse">
            <a:avLst/>
          </a:prstGeom>
          <a:noFill/>
          <a:ln>
            <a:noFill/>
          </a:ln>
        </p:spPr>
      </p:sp>
      <p:sp>
        <p:nvSpPr>
          <p:cNvPr id="60" name="Google Shape;60;p14"/>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61" name="Google Shape;61;p14"/>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63" name="Google Shape;63;p14"/>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64" name="Google Shape;64;p14"/>
          <p:cNvSpPr/>
          <p:nvPr>
            <p:ph idx="5" type="pic"/>
          </p:nvPr>
        </p:nvSpPr>
        <p:spPr>
          <a:xfrm>
            <a:off x="228600" y="223475"/>
            <a:ext cx="2857200" cy="2348100"/>
          </a:xfrm>
          <a:prstGeom prst="round2SameRect">
            <a:avLst>
              <a:gd fmla="val 4621" name="adj1"/>
              <a:gd fmla="val 0" name="adj2"/>
            </a:avLst>
          </a:prstGeom>
          <a:noFill/>
          <a:ln>
            <a:noFill/>
          </a:ln>
        </p:spPr>
      </p:sp>
      <p:sp>
        <p:nvSpPr>
          <p:cNvPr id="65" name="Google Shape;65;p14"/>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66" name="Shape 66"/>
        <p:cNvGrpSpPr/>
        <p:nvPr/>
      </p:nvGrpSpPr>
      <p:grpSpPr>
        <a:xfrm>
          <a:off x="0" y="0"/>
          <a:ext cx="0" cy="0"/>
          <a:chOff x="0" y="0"/>
          <a:chExt cx="0" cy="0"/>
        </a:xfrm>
      </p:grpSpPr>
      <p:sp>
        <p:nvSpPr>
          <p:cNvPr id="67" name="Google Shape;67;p15"/>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 name="Google Shape;69;p15"/>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 name="Google Shape;70;p15"/>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1" name="Google Shape;71;p15"/>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2" name="Google Shape;72;p15"/>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5" name="Google Shape;75;p1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6"/>
          <p:cNvSpPr/>
          <p:nvPr>
            <p:ph idx="2" type="pic"/>
          </p:nvPr>
        </p:nvSpPr>
        <p:spPr>
          <a:xfrm>
            <a:off x="8596800" y="223475"/>
            <a:ext cx="318600" cy="318600"/>
          </a:xfrm>
          <a:prstGeom prst="ellipse">
            <a:avLst/>
          </a:prstGeom>
          <a:noFill/>
          <a:ln>
            <a:noFill/>
          </a:ln>
        </p:spPr>
      </p:sp>
      <p:sp>
        <p:nvSpPr>
          <p:cNvPr id="77" name="Google Shape;77;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78" name="Shape 78"/>
        <p:cNvGrpSpPr/>
        <p:nvPr/>
      </p:nvGrpSpPr>
      <p:grpSpPr>
        <a:xfrm>
          <a:off x="0" y="0"/>
          <a:ext cx="0" cy="0"/>
          <a:chOff x="0" y="0"/>
          <a:chExt cx="0" cy="0"/>
        </a:xfrm>
      </p:grpSpPr>
      <p:sp>
        <p:nvSpPr>
          <p:cNvPr id="79" name="Google Shape;79;p17"/>
          <p:cNvSpPr/>
          <p:nvPr>
            <p:ph idx="2" type="pic"/>
          </p:nvPr>
        </p:nvSpPr>
        <p:spPr>
          <a:xfrm>
            <a:off x="8596800" y="223475"/>
            <a:ext cx="318600" cy="318600"/>
          </a:xfrm>
          <a:prstGeom prst="ellipse">
            <a:avLst/>
          </a:prstGeom>
          <a:noFill/>
          <a:ln>
            <a:noFill/>
          </a:ln>
        </p:spPr>
      </p:sp>
      <p:sp>
        <p:nvSpPr>
          <p:cNvPr id="80" name="Google Shape;80;p1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1" name="Google Shape;81;p1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83" name="Shape 83"/>
        <p:cNvGrpSpPr/>
        <p:nvPr/>
      </p:nvGrpSpPr>
      <p:grpSpPr>
        <a:xfrm>
          <a:off x="0" y="0"/>
          <a:ext cx="0" cy="0"/>
          <a:chOff x="0" y="0"/>
          <a:chExt cx="0" cy="0"/>
        </a:xfrm>
      </p:grpSpPr>
      <p:sp>
        <p:nvSpPr>
          <p:cNvPr id="84" name="Google Shape;84;p18"/>
          <p:cNvSpPr/>
          <p:nvPr>
            <p:ph idx="2" type="pic"/>
          </p:nvPr>
        </p:nvSpPr>
        <p:spPr>
          <a:xfrm>
            <a:off x="8596800" y="223475"/>
            <a:ext cx="318600" cy="318600"/>
          </a:xfrm>
          <a:prstGeom prst="ellipse">
            <a:avLst/>
          </a:prstGeom>
          <a:noFill/>
          <a:ln>
            <a:noFill/>
          </a:ln>
        </p:spPr>
      </p:sp>
      <p:sp>
        <p:nvSpPr>
          <p:cNvPr id="85" name="Google Shape;85;p1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6" name="Google Shape;86;p1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88" name="Shape 88"/>
        <p:cNvGrpSpPr/>
        <p:nvPr/>
      </p:nvGrpSpPr>
      <p:grpSpPr>
        <a:xfrm>
          <a:off x="0" y="0"/>
          <a:ext cx="0" cy="0"/>
          <a:chOff x="0" y="0"/>
          <a:chExt cx="0" cy="0"/>
        </a:xfrm>
      </p:grpSpPr>
      <p:sp>
        <p:nvSpPr>
          <p:cNvPr id="89" name="Google Shape;89;p19"/>
          <p:cNvSpPr/>
          <p:nvPr>
            <p:ph idx="2" type="pic"/>
          </p:nvPr>
        </p:nvSpPr>
        <p:spPr>
          <a:xfrm>
            <a:off x="8596800" y="223475"/>
            <a:ext cx="318600" cy="318600"/>
          </a:xfrm>
          <a:prstGeom prst="ellipse">
            <a:avLst/>
          </a:prstGeom>
          <a:noFill/>
          <a:ln>
            <a:noFill/>
          </a:ln>
        </p:spPr>
      </p:sp>
      <p:sp>
        <p:nvSpPr>
          <p:cNvPr id="90" name="Google Shape;90;p1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91" name="Google Shape;91;p1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93" name="Shape 93"/>
        <p:cNvGrpSpPr/>
        <p:nvPr/>
      </p:nvGrpSpPr>
      <p:grpSpPr>
        <a:xfrm>
          <a:off x="0" y="0"/>
          <a:ext cx="0" cy="0"/>
          <a:chOff x="0" y="0"/>
          <a:chExt cx="0" cy="0"/>
        </a:xfrm>
      </p:grpSpPr>
      <p:sp>
        <p:nvSpPr>
          <p:cNvPr id="94" name="Google Shape;94;p20"/>
          <p:cNvSpPr/>
          <p:nvPr>
            <p:ph idx="2" type="pic"/>
          </p:nvPr>
        </p:nvSpPr>
        <p:spPr>
          <a:xfrm>
            <a:off x="8596800" y="223475"/>
            <a:ext cx="318600" cy="318600"/>
          </a:xfrm>
          <a:prstGeom prst="ellipse">
            <a:avLst/>
          </a:prstGeom>
          <a:noFill/>
          <a:ln>
            <a:noFill/>
          </a:ln>
        </p:spPr>
      </p:sp>
      <p:sp>
        <p:nvSpPr>
          <p:cNvPr id="95" name="Google Shape;95;p20"/>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96" name="Google Shape;96;p20"/>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7" name="Google Shape;97;p20"/>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98" name="Google Shape;98;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99" name="Shape 99"/>
        <p:cNvGrpSpPr/>
        <p:nvPr/>
      </p:nvGrpSpPr>
      <p:grpSpPr>
        <a:xfrm>
          <a:off x="0" y="0"/>
          <a:ext cx="0" cy="0"/>
          <a:chOff x="0" y="0"/>
          <a:chExt cx="0" cy="0"/>
        </a:xfrm>
      </p:grpSpPr>
      <p:sp>
        <p:nvSpPr>
          <p:cNvPr id="100" name="Google Shape;100;p21"/>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101" name="Shape 101"/>
        <p:cNvGrpSpPr/>
        <p:nvPr/>
      </p:nvGrpSpPr>
      <p:grpSpPr>
        <a:xfrm>
          <a:off x="0" y="0"/>
          <a:ext cx="0" cy="0"/>
          <a:chOff x="0" y="0"/>
          <a:chExt cx="0" cy="0"/>
        </a:xfrm>
      </p:grpSpPr>
      <p:sp>
        <p:nvSpPr>
          <p:cNvPr id="102" name="Google Shape;102;p22"/>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103" name="Google Shape;103;p2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04" name="Google Shape;104;p2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2"/>
          <p:cNvSpPr/>
          <p:nvPr>
            <p:ph idx="3" type="pic"/>
          </p:nvPr>
        </p:nvSpPr>
        <p:spPr>
          <a:xfrm>
            <a:off x="8596800" y="223475"/>
            <a:ext cx="318600" cy="318600"/>
          </a:xfrm>
          <a:prstGeom prst="ellipse">
            <a:avLst/>
          </a:prstGeom>
          <a:noFill/>
          <a:ln>
            <a:noFill/>
          </a:ln>
        </p:spPr>
      </p:sp>
      <p:sp>
        <p:nvSpPr>
          <p:cNvPr id="106" name="Google Shape;106;p2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2"/>
          <p:cNvSpPr/>
          <p:nvPr>
            <p:ph idx="5" type="pic"/>
          </p:nvPr>
        </p:nvSpPr>
        <p:spPr>
          <a:xfrm rot="10800000">
            <a:off x="228600" y="2561290"/>
            <a:ext cx="2262600" cy="2348400"/>
          </a:xfrm>
          <a:prstGeom prst="round1Rect">
            <a:avLst>
              <a:gd fmla="val 4873" name="adj"/>
            </a:avLst>
          </a:prstGeom>
          <a:noFill/>
          <a:ln>
            <a:noFill/>
          </a:ln>
        </p:spPr>
      </p:sp>
      <p:sp>
        <p:nvSpPr>
          <p:cNvPr id="108" name="Google Shape;108;p22"/>
          <p:cNvSpPr/>
          <p:nvPr>
            <p:ph idx="6" type="pic"/>
          </p:nvPr>
        </p:nvSpPr>
        <p:spPr>
          <a:xfrm>
            <a:off x="2486554" y="223525"/>
            <a:ext cx="2262600" cy="2348400"/>
          </a:xfrm>
          <a:prstGeom prst="round1Rect">
            <a:avLst>
              <a:gd fmla="val 4873" name="adj"/>
            </a:avLst>
          </a:prstGeom>
          <a:noFill/>
          <a:ln>
            <a:noFill/>
          </a:ln>
        </p:spPr>
      </p:sp>
      <p:sp>
        <p:nvSpPr>
          <p:cNvPr id="109" name="Google Shape;109;p22"/>
          <p:cNvSpPr/>
          <p:nvPr>
            <p:ph idx="7" type="pic"/>
          </p:nvPr>
        </p:nvSpPr>
        <p:spPr>
          <a:xfrm flipH="1" rot="10800000">
            <a:off x="2486554" y="2561290"/>
            <a:ext cx="2262600" cy="2348400"/>
          </a:xfrm>
          <a:prstGeom prst="round1Rect">
            <a:avLst>
              <a:gd fmla="val 4873" name="adj"/>
            </a:avLst>
          </a:prstGeom>
          <a:noFill/>
          <a:ln>
            <a:noFill/>
          </a:ln>
        </p:spPr>
      </p:sp>
      <p:sp>
        <p:nvSpPr>
          <p:cNvPr id="110" name="Google Shape;110;p22"/>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111" name="Shape 111"/>
        <p:cNvGrpSpPr/>
        <p:nvPr/>
      </p:nvGrpSpPr>
      <p:grpSpPr>
        <a:xfrm>
          <a:off x="0" y="0"/>
          <a:ext cx="0" cy="0"/>
          <a:chOff x="0" y="0"/>
          <a:chExt cx="0" cy="0"/>
        </a:xfrm>
      </p:grpSpPr>
      <p:sp>
        <p:nvSpPr>
          <p:cNvPr id="112" name="Google Shape;112;p23"/>
          <p:cNvSpPr/>
          <p:nvPr>
            <p:ph idx="2" type="pic"/>
          </p:nvPr>
        </p:nvSpPr>
        <p:spPr>
          <a:xfrm>
            <a:off x="114275" y="114300"/>
            <a:ext cx="2919900" cy="2424300"/>
          </a:xfrm>
          <a:prstGeom prst="roundRect">
            <a:avLst>
              <a:gd fmla="val 2134" name="adj"/>
            </a:avLst>
          </a:prstGeom>
          <a:noFill/>
          <a:ln>
            <a:noFill/>
          </a:ln>
        </p:spPr>
      </p:sp>
      <p:sp>
        <p:nvSpPr>
          <p:cNvPr id="113" name="Google Shape;113;p23"/>
          <p:cNvSpPr/>
          <p:nvPr>
            <p:ph idx="3" type="pic"/>
          </p:nvPr>
        </p:nvSpPr>
        <p:spPr>
          <a:xfrm>
            <a:off x="3117080" y="114300"/>
            <a:ext cx="2919900" cy="2424300"/>
          </a:xfrm>
          <a:prstGeom prst="roundRect">
            <a:avLst>
              <a:gd fmla="val 2134" name="adj"/>
            </a:avLst>
          </a:prstGeom>
          <a:noFill/>
          <a:ln>
            <a:noFill/>
          </a:ln>
        </p:spPr>
      </p:sp>
      <p:sp>
        <p:nvSpPr>
          <p:cNvPr id="114" name="Google Shape;114;p23"/>
          <p:cNvSpPr/>
          <p:nvPr>
            <p:ph idx="4" type="pic"/>
          </p:nvPr>
        </p:nvSpPr>
        <p:spPr>
          <a:xfrm>
            <a:off x="114275" y="2604796"/>
            <a:ext cx="2919900" cy="2424300"/>
          </a:xfrm>
          <a:prstGeom prst="roundRect">
            <a:avLst>
              <a:gd fmla="val 2134" name="adj"/>
            </a:avLst>
          </a:prstGeom>
          <a:noFill/>
          <a:ln>
            <a:noFill/>
          </a:ln>
        </p:spPr>
      </p:sp>
      <p:sp>
        <p:nvSpPr>
          <p:cNvPr id="115" name="Google Shape;115;p23"/>
          <p:cNvSpPr/>
          <p:nvPr>
            <p:ph idx="5" type="pic"/>
          </p:nvPr>
        </p:nvSpPr>
        <p:spPr>
          <a:xfrm>
            <a:off x="3117080" y="2604796"/>
            <a:ext cx="2919900" cy="2424300"/>
          </a:xfrm>
          <a:prstGeom prst="roundRect">
            <a:avLst>
              <a:gd fmla="val 2134" name="adj"/>
            </a:avLst>
          </a:prstGeom>
          <a:noFill/>
          <a:ln>
            <a:noFill/>
          </a:ln>
        </p:spPr>
      </p:sp>
      <p:sp>
        <p:nvSpPr>
          <p:cNvPr id="116" name="Google Shape;116;p23"/>
          <p:cNvSpPr/>
          <p:nvPr>
            <p:ph idx="6" type="pic"/>
          </p:nvPr>
        </p:nvSpPr>
        <p:spPr>
          <a:xfrm>
            <a:off x="6109898" y="114300"/>
            <a:ext cx="2919900" cy="2424300"/>
          </a:xfrm>
          <a:prstGeom prst="roundRect">
            <a:avLst>
              <a:gd fmla="val 2134" name="adj"/>
            </a:avLst>
          </a:prstGeom>
          <a:noFill/>
          <a:ln>
            <a:noFill/>
          </a:ln>
        </p:spPr>
      </p:sp>
      <p:sp>
        <p:nvSpPr>
          <p:cNvPr id="117" name="Google Shape;117;p23"/>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118" name="Shape 118"/>
        <p:cNvGrpSpPr/>
        <p:nvPr/>
      </p:nvGrpSpPr>
      <p:grpSpPr>
        <a:xfrm>
          <a:off x="0" y="0"/>
          <a:ext cx="0" cy="0"/>
          <a:chOff x="0" y="0"/>
          <a:chExt cx="0" cy="0"/>
        </a:xfrm>
      </p:grpSpPr>
      <p:sp>
        <p:nvSpPr>
          <p:cNvPr id="119" name="Google Shape;119;p24"/>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20" name="Google Shape;120;p2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22" name="Google Shape;122;p24"/>
          <p:cNvSpPr/>
          <p:nvPr>
            <p:ph idx="3" type="pic"/>
          </p:nvPr>
        </p:nvSpPr>
        <p:spPr>
          <a:xfrm>
            <a:off x="8596800" y="223475"/>
            <a:ext cx="318600" cy="318600"/>
          </a:xfrm>
          <a:prstGeom prst="ellipse">
            <a:avLst/>
          </a:prstGeom>
          <a:noFill/>
          <a:ln>
            <a:noFill/>
          </a:ln>
        </p:spPr>
      </p:sp>
      <p:sp>
        <p:nvSpPr>
          <p:cNvPr id="123" name="Google Shape;123;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124" name="Shape 124"/>
        <p:cNvGrpSpPr/>
        <p:nvPr/>
      </p:nvGrpSpPr>
      <p:grpSpPr>
        <a:xfrm>
          <a:off x="0" y="0"/>
          <a:ext cx="0" cy="0"/>
          <a:chOff x="0" y="0"/>
          <a:chExt cx="0" cy="0"/>
        </a:xfrm>
      </p:grpSpPr>
      <p:sp>
        <p:nvSpPr>
          <p:cNvPr id="125" name="Google Shape;125;p25"/>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26" name="Google Shape;126;p25"/>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5"/>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28" name="Google Shape;128;p25"/>
          <p:cNvSpPr/>
          <p:nvPr>
            <p:ph idx="3" type="pic"/>
          </p:nvPr>
        </p:nvSpPr>
        <p:spPr>
          <a:xfrm>
            <a:off x="8596800" y="223475"/>
            <a:ext cx="318600" cy="318600"/>
          </a:xfrm>
          <a:prstGeom prst="ellipse">
            <a:avLst/>
          </a:prstGeom>
          <a:noFill/>
          <a:ln>
            <a:noFill/>
          </a:ln>
        </p:spPr>
      </p:sp>
      <p:sp>
        <p:nvSpPr>
          <p:cNvPr id="129" name="Google Shape;129;p25"/>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130" name="Shape 130"/>
        <p:cNvGrpSpPr/>
        <p:nvPr/>
      </p:nvGrpSpPr>
      <p:grpSpPr>
        <a:xfrm>
          <a:off x="0" y="0"/>
          <a:ext cx="0" cy="0"/>
          <a:chOff x="0" y="0"/>
          <a:chExt cx="0" cy="0"/>
        </a:xfrm>
      </p:grpSpPr>
      <p:sp>
        <p:nvSpPr>
          <p:cNvPr id="131" name="Google Shape;131;p26"/>
          <p:cNvSpPr/>
          <p:nvPr>
            <p:ph idx="2" type="pic"/>
          </p:nvPr>
        </p:nvSpPr>
        <p:spPr>
          <a:xfrm>
            <a:off x="8596800" y="223475"/>
            <a:ext cx="318600" cy="318600"/>
          </a:xfrm>
          <a:prstGeom prst="ellipse">
            <a:avLst/>
          </a:prstGeom>
          <a:noFill/>
          <a:ln>
            <a:noFill/>
          </a:ln>
        </p:spPr>
      </p:sp>
      <p:sp>
        <p:nvSpPr>
          <p:cNvPr id="132" name="Google Shape;132;p26"/>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6"/>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4" name="Google Shape;134;p2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35" name="Google Shape;135;p2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136" name="Shape 136"/>
        <p:cNvGrpSpPr/>
        <p:nvPr/>
      </p:nvGrpSpPr>
      <p:grpSpPr>
        <a:xfrm>
          <a:off x="0" y="0"/>
          <a:ext cx="0" cy="0"/>
          <a:chOff x="0" y="0"/>
          <a:chExt cx="0" cy="0"/>
        </a:xfrm>
      </p:grpSpPr>
      <p:sp>
        <p:nvSpPr>
          <p:cNvPr id="137" name="Google Shape;137;p27"/>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8" name="Google Shape;138;p27"/>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9" name="Google Shape;139;p27"/>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0" name="Google Shape;140;p27"/>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1" name="Google Shape;141;p27"/>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142" name="Google Shape;142;p27"/>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3" name="Google Shape;143;p27"/>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4" name="Google Shape;144;p27"/>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5" name="Google Shape;145;p27"/>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6" name="Google Shape;146;p27"/>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7" name="Google Shape;147;p27"/>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8" name="Google Shape;148;p27"/>
          <p:cNvSpPr/>
          <p:nvPr>
            <p:ph idx="15" type="pic"/>
          </p:nvPr>
        </p:nvSpPr>
        <p:spPr>
          <a:xfrm>
            <a:off x="8596800" y="223475"/>
            <a:ext cx="318600" cy="318600"/>
          </a:xfrm>
          <a:prstGeom prst="ellipse">
            <a:avLst/>
          </a:prstGeom>
          <a:noFill/>
          <a:ln>
            <a:noFill/>
          </a:ln>
        </p:spPr>
      </p:sp>
      <p:sp>
        <p:nvSpPr>
          <p:cNvPr id="149" name="Google Shape;14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50" name="Shape 150"/>
        <p:cNvGrpSpPr/>
        <p:nvPr/>
      </p:nvGrpSpPr>
      <p:grpSpPr>
        <a:xfrm>
          <a:off x="0" y="0"/>
          <a:ext cx="0" cy="0"/>
          <a:chOff x="0" y="0"/>
          <a:chExt cx="0" cy="0"/>
        </a:xfrm>
      </p:grpSpPr>
      <p:sp>
        <p:nvSpPr>
          <p:cNvPr id="151" name="Google Shape;151;p28"/>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52" name="Google Shape;152;p28"/>
          <p:cNvSpPr/>
          <p:nvPr>
            <p:ph idx="2" type="pic"/>
          </p:nvPr>
        </p:nvSpPr>
        <p:spPr>
          <a:xfrm>
            <a:off x="8596800" y="223475"/>
            <a:ext cx="318600" cy="318600"/>
          </a:xfrm>
          <a:prstGeom prst="ellipse">
            <a:avLst/>
          </a:prstGeom>
          <a:noFill/>
          <a:ln>
            <a:noFill/>
          </a:ln>
        </p:spPr>
      </p:sp>
      <p:sp>
        <p:nvSpPr>
          <p:cNvPr id="153" name="Google Shape;153;p28"/>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55" name="Shape 155"/>
        <p:cNvGrpSpPr/>
        <p:nvPr/>
      </p:nvGrpSpPr>
      <p:grpSpPr>
        <a:xfrm>
          <a:off x="0" y="0"/>
          <a:ext cx="0" cy="0"/>
          <a:chOff x="0" y="0"/>
          <a:chExt cx="0" cy="0"/>
        </a:xfrm>
      </p:grpSpPr>
      <p:sp>
        <p:nvSpPr>
          <p:cNvPr id="156" name="Google Shape;156;p29"/>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9"/>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58" name="Google Shape;158;p29"/>
          <p:cNvSpPr/>
          <p:nvPr>
            <p:ph idx="2" type="pic"/>
          </p:nvPr>
        </p:nvSpPr>
        <p:spPr>
          <a:xfrm>
            <a:off x="8596800" y="223475"/>
            <a:ext cx="318600" cy="318600"/>
          </a:xfrm>
          <a:prstGeom prst="ellipse">
            <a:avLst/>
          </a:prstGeom>
          <a:noFill/>
          <a:ln>
            <a:noFill/>
          </a:ln>
        </p:spPr>
      </p:sp>
      <p:sp>
        <p:nvSpPr>
          <p:cNvPr id="159" name="Google Shape;159;p2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60" name="Shape 160"/>
        <p:cNvGrpSpPr/>
        <p:nvPr/>
      </p:nvGrpSpPr>
      <p:grpSpPr>
        <a:xfrm>
          <a:off x="0" y="0"/>
          <a:ext cx="0" cy="0"/>
          <a:chOff x="0" y="0"/>
          <a:chExt cx="0" cy="0"/>
        </a:xfrm>
      </p:grpSpPr>
      <p:sp>
        <p:nvSpPr>
          <p:cNvPr id="161" name="Google Shape;161;p30"/>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63" name="Google Shape;163;p30"/>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4" name="Google Shape;164;p3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5" name="Google Shape;165;p3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0"/>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67" name="Shape 167"/>
        <p:cNvGrpSpPr/>
        <p:nvPr/>
      </p:nvGrpSpPr>
      <p:grpSpPr>
        <a:xfrm>
          <a:off x="0" y="0"/>
          <a:ext cx="0" cy="0"/>
          <a:chOff x="0" y="0"/>
          <a:chExt cx="0" cy="0"/>
        </a:xfrm>
      </p:grpSpPr>
      <p:sp>
        <p:nvSpPr>
          <p:cNvPr id="168" name="Google Shape;168;p3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70" name="Google Shape;170;p31"/>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71" name="Google Shape;171;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31"/>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73" name="Shape 173"/>
        <p:cNvGrpSpPr/>
        <p:nvPr/>
      </p:nvGrpSpPr>
      <p:grpSpPr>
        <a:xfrm>
          <a:off x="0" y="0"/>
          <a:ext cx="0" cy="0"/>
          <a:chOff x="0" y="0"/>
          <a:chExt cx="0" cy="0"/>
        </a:xfrm>
      </p:grpSpPr>
      <p:sp>
        <p:nvSpPr>
          <p:cNvPr id="174" name="Google Shape;17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32"/>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76" name="Google Shape;176;p32"/>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77" name="Shape 177"/>
        <p:cNvGrpSpPr/>
        <p:nvPr/>
      </p:nvGrpSpPr>
      <p:grpSpPr>
        <a:xfrm>
          <a:off x="0" y="0"/>
          <a:ext cx="0" cy="0"/>
          <a:chOff x="0" y="0"/>
          <a:chExt cx="0" cy="0"/>
        </a:xfrm>
      </p:grpSpPr>
      <p:sp>
        <p:nvSpPr>
          <p:cNvPr id="178" name="Google Shape;178;p33"/>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80" name="Google Shape;180;p33"/>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1" name="Google Shape;181;p33"/>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2" name="Google Shape;182;p33"/>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33"/>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33"/>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33"/>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6" name="Google Shape;186;p33"/>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87" name="Shape 187"/>
        <p:cNvGrpSpPr/>
        <p:nvPr/>
      </p:nvGrpSpPr>
      <p:grpSpPr>
        <a:xfrm>
          <a:off x="0" y="0"/>
          <a:ext cx="0" cy="0"/>
          <a:chOff x="0" y="0"/>
          <a:chExt cx="0" cy="0"/>
        </a:xfrm>
      </p:grpSpPr>
      <p:sp>
        <p:nvSpPr>
          <p:cNvPr id="188" name="Google Shape;188;p34"/>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0" name="Google Shape;190;p34"/>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1" name="Google Shape;191;p34"/>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2" name="Google Shape;192;p34"/>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3" name="Google Shape;193;p34"/>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4" name="Google Shape;194;p34"/>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5" name="Google Shape;195;p34"/>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6" name="Google Shape;196;p34"/>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7" name="Google Shape;197;p34"/>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8" name="Google Shape;198;p34"/>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9" name="Google Shape;199;p34"/>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0" name="Google Shape;200;p34"/>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201" name="Google Shape;201;p34"/>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2" name="Google Shape;202;p34"/>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203" name="Shape 203"/>
        <p:cNvGrpSpPr/>
        <p:nvPr/>
      </p:nvGrpSpPr>
      <p:grpSpPr>
        <a:xfrm>
          <a:off x="0" y="0"/>
          <a:ext cx="0" cy="0"/>
          <a:chOff x="0" y="0"/>
          <a:chExt cx="0" cy="0"/>
        </a:xfrm>
      </p:grpSpPr>
      <p:sp>
        <p:nvSpPr>
          <p:cNvPr id="204" name="Google Shape;204;p35"/>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05" name="Google Shape;205;p35"/>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206" name="Google Shape;206;p35"/>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3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208" name="Shape 208"/>
        <p:cNvGrpSpPr/>
        <p:nvPr/>
      </p:nvGrpSpPr>
      <p:grpSpPr>
        <a:xfrm>
          <a:off x="0" y="0"/>
          <a:ext cx="0" cy="0"/>
          <a:chOff x="0" y="0"/>
          <a:chExt cx="0" cy="0"/>
        </a:xfrm>
      </p:grpSpPr>
      <p:sp>
        <p:nvSpPr>
          <p:cNvPr id="209" name="Google Shape;209;p36"/>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11" name="Google Shape;211;p36"/>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2" name="Google Shape;212;p36"/>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13" name="Google Shape;213;p36"/>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14" name="Google Shape;214;p3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6"/>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216" name="Shape 216"/>
        <p:cNvGrpSpPr/>
        <p:nvPr/>
      </p:nvGrpSpPr>
      <p:grpSpPr>
        <a:xfrm>
          <a:off x="0" y="0"/>
          <a:ext cx="0" cy="0"/>
          <a:chOff x="0" y="0"/>
          <a:chExt cx="0" cy="0"/>
        </a:xfrm>
      </p:grpSpPr>
      <p:sp>
        <p:nvSpPr>
          <p:cNvPr id="217" name="Google Shape;217;p37"/>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8" name="Google Shape;218;p37"/>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9" name="Google Shape;219;p37"/>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20" name="Google Shape;220;p37"/>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1" name="Google Shape;221;p37"/>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22" name="Google Shape;222;p37"/>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3" name="Google Shape;223;p37"/>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24" name="Google Shape;224;p37"/>
          <p:cNvSpPr/>
          <p:nvPr>
            <p:ph idx="7" type="pic"/>
          </p:nvPr>
        </p:nvSpPr>
        <p:spPr>
          <a:xfrm>
            <a:off x="3205625" y="423875"/>
            <a:ext cx="422400" cy="422400"/>
          </a:xfrm>
          <a:prstGeom prst="ellipse">
            <a:avLst/>
          </a:prstGeom>
          <a:noFill/>
          <a:ln>
            <a:noFill/>
          </a:ln>
        </p:spPr>
      </p:sp>
      <p:sp>
        <p:nvSpPr>
          <p:cNvPr id="225" name="Google Shape;225;p37"/>
          <p:cNvSpPr/>
          <p:nvPr>
            <p:ph idx="8" type="pic"/>
          </p:nvPr>
        </p:nvSpPr>
        <p:spPr>
          <a:xfrm>
            <a:off x="6063675" y="423875"/>
            <a:ext cx="422400" cy="422400"/>
          </a:xfrm>
          <a:prstGeom prst="ellipse">
            <a:avLst/>
          </a:prstGeom>
          <a:noFill/>
          <a:ln>
            <a:noFill/>
          </a:ln>
        </p:spPr>
      </p:sp>
      <p:sp>
        <p:nvSpPr>
          <p:cNvPr id="226" name="Google Shape;226;p37"/>
          <p:cNvSpPr/>
          <p:nvPr>
            <p:ph idx="9" type="pic"/>
          </p:nvPr>
        </p:nvSpPr>
        <p:spPr>
          <a:xfrm>
            <a:off x="3205625" y="1653438"/>
            <a:ext cx="422400" cy="422400"/>
          </a:xfrm>
          <a:prstGeom prst="ellipse">
            <a:avLst/>
          </a:prstGeom>
          <a:noFill/>
          <a:ln>
            <a:noFill/>
          </a:ln>
        </p:spPr>
      </p:sp>
      <p:sp>
        <p:nvSpPr>
          <p:cNvPr id="227" name="Google Shape;227;p37"/>
          <p:cNvSpPr/>
          <p:nvPr>
            <p:ph idx="13" type="pic"/>
          </p:nvPr>
        </p:nvSpPr>
        <p:spPr>
          <a:xfrm>
            <a:off x="6063675" y="1653438"/>
            <a:ext cx="422400" cy="422400"/>
          </a:xfrm>
          <a:prstGeom prst="ellipse">
            <a:avLst/>
          </a:prstGeom>
          <a:noFill/>
          <a:ln>
            <a:noFill/>
          </a:ln>
        </p:spPr>
      </p:sp>
      <p:sp>
        <p:nvSpPr>
          <p:cNvPr id="228" name="Google Shape;228;p37"/>
          <p:cNvSpPr/>
          <p:nvPr>
            <p:ph idx="14" type="pic"/>
          </p:nvPr>
        </p:nvSpPr>
        <p:spPr>
          <a:xfrm>
            <a:off x="3205625" y="2881163"/>
            <a:ext cx="422400" cy="422400"/>
          </a:xfrm>
          <a:prstGeom prst="ellipse">
            <a:avLst/>
          </a:prstGeom>
          <a:noFill/>
          <a:ln>
            <a:noFill/>
          </a:ln>
        </p:spPr>
      </p:sp>
      <p:sp>
        <p:nvSpPr>
          <p:cNvPr id="229" name="Google Shape;229;p37"/>
          <p:cNvSpPr/>
          <p:nvPr>
            <p:ph idx="15" type="pic"/>
          </p:nvPr>
        </p:nvSpPr>
        <p:spPr>
          <a:xfrm>
            <a:off x="6063675" y="2881163"/>
            <a:ext cx="422400" cy="422400"/>
          </a:xfrm>
          <a:prstGeom prst="ellipse">
            <a:avLst/>
          </a:prstGeom>
          <a:noFill/>
          <a:ln>
            <a:noFill/>
          </a:ln>
        </p:spPr>
      </p:sp>
      <p:sp>
        <p:nvSpPr>
          <p:cNvPr id="230" name="Google Shape;230;p37"/>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1" name="Google Shape;231;p37"/>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2" name="Google Shape;232;p37"/>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3" name="Google Shape;233;p37"/>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4" name="Google Shape;234;p37"/>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5" name="Google Shape;235;p37"/>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6" name="Google Shape;236;p37"/>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7" name="Google Shape;237;p37"/>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238" name="Shape 238"/>
        <p:cNvGrpSpPr/>
        <p:nvPr/>
      </p:nvGrpSpPr>
      <p:grpSpPr>
        <a:xfrm>
          <a:off x="0" y="0"/>
          <a:ext cx="0" cy="0"/>
          <a:chOff x="0" y="0"/>
          <a:chExt cx="0" cy="0"/>
        </a:xfrm>
      </p:grpSpPr>
      <p:sp>
        <p:nvSpPr>
          <p:cNvPr id="239" name="Google Shape;239;p38"/>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241" name="Google Shape;241;p38"/>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38"/>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43" name="Google Shape;243;p3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245" name="Shape 245"/>
        <p:cNvGrpSpPr/>
        <p:nvPr/>
      </p:nvGrpSpPr>
      <p:grpSpPr>
        <a:xfrm>
          <a:off x="0" y="0"/>
          <a:ext cx="0" cy="0"/>
          <a:chOff x="0" y="0"/>
          <a:chExt cx="0" cy="0"/>
        </a:xfrm>
      </p:grpSpPr>
      <p:sp>
        <p:nvSpPr>
          <p:cNvPr id="246" name="Google Shape;246;p39"/>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248" name="Google Shape;248;p39"/>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49" name="Google Shape;249;p3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9"/>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51" name="Shape 251"/>
        <p:cNvGrpSpPr/>
        <p:nvPr/>
      </p:nvGrpSpPr>
      <p:grpSpPr>
        <a:xfrm>
          <a:off x="0" y="0"/>
          <a:ext cx="0" cy="0"/>
          <a:chOff x="0" y="0"/>
          <a:chExt cx="0" cy="0"/>
        </a:xfrm>
      </p:grpSpPr>
      <p:sp>
        <p:nvSpPr>
          <p:cNvPr id="252" name="Google Shape;252;p4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0"/>
          <p:cNvSpPr/>
          <p:nvPr>
            <p:ph idx="2" type="pic"/>
          </p:nvPr>
        </p:nvSpPr>
        <p:spPr>
          <a:xfrm>
            <a:off x="8596800" y="223475"/>
            <a:ext cx="318600" cy="318600"/>
          </a:xfrm>
          <a:prstGeom prst="ellipse">
            <a:avLst/>
          </a:prstGeom>
          <a:noFill/>
          <a:ln>
            <a:noFill/>
          </a:ln>
        </p:spPr>
      </p:sp>
      <p:sp>
        <p:nvSpPr>
          <p:cNvPr id="255" name="Google Shape;255;p40"/>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56" name="Shape 256"/>
        <p:cNvGrpSpPr/>
        <p:nvPr/>
      </p:nvGrpSpPr>
      <p:grpSpPr>
        <a:xfrm>
          <a:off x="0" y="0"/>
          <a:ext cx="0" cy="0"/>
          <a:chOff x="0" y="0"/>
          <a:chExt cx="0" cy="0"/>
        </a:xfrm>
      </p:grpSpPr>
      <p:sp>
        <p:nvSpPr>
          <p:cNvPr id="257" name="Google Shape;257;p41"/>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60" name="Google Shape;260;p41"/>
          <p:cNvSpPr/>
          <p:nvPr>
            <p:ph idx="3" type="pic"/>
          </p:nvPr>
        </p:nvSpPr>
        <p:spPr>
          <a:xfrm>
            <a:off x="8596800" y="223475"/>
            <a:ext cx="318600" cy="318600"/>
          </a:xfrm>
          <a:prstGeom prst="ellipse">
            <a:avLst/>
          </a:prstGeom>
          <a:noFill/>
          <a:ln>
            <a:noFill/>
          </a:ln>
        </p:spPr>
      </p:sp>
      <p:sp>
        <p:nvSpPr>
          <p:cNvPr id="261" name="Google Shape;261;p41"/>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62" name="Google Shape;262;p41"/>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63" name="Shape 263"/>
        <p:cNvGrpSpPr/>
        <p:nvPr/>
      </p:nvGrpSpPr>
      <p:grpSpPr>
        <a:xfrm>
          <a:off x="0" y="0"/>
          <a:ext cx="0" cy="0"/>
          <a:chOff x="0" y="0"/>
          <a:chExt cx="0" cy="0"/>
        </a:xfrm>
      </p:grpSpPr>
      <p:sp>
        <p:nvSpPr>
          <p:cNvPr id="264" name="Google Shape;264;p42"/>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2"/>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2"/>
          <p:cNvSpPr/>
          <p:nvPr>
            <p:ph idx="2" type="pic"/>
          </p:nvPr>
        </p:nvSpPr>
        <p:spPr>
          <a:xfrm>
            <a:off x="8596800" y="223475"/>
            <a:ext cx="318600" cy="318600"/>
          </a:xfrm>
          <a:prstGeom prst="ellipse">
            <a:avLst/>
          </a:prstGeom>
          <a:noFill/>
          <a:ln>
            <a:noFill/>
          </a:ln>
        </p:spPr>
      </p:sp>
      <p:sp>
        <p:nvSpPr>
          <p:cNvPr id="267" name="Google Shape;267;p42"/>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68" name="Shape 268"/>
        <p:cNvGrpSpPr/>
        <p:nvPr/>
      </p:nvGrpSpPr>
      <p:grpSpPr>
        <a:xfrm>
          <a:off x="0" y="0"/>
          <a:ext cx="0" cy="0"/>
          <a:chOff x="0" y="0"/>
          <a:chExt cx="0" cy="0"/>
        </a:xfrm>
      </p:grpSpPr>
      <p:sp>
        <p:nvSpPr>
          <p:cNvPr id="269" name="Google Shape;269;p43"/>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70" name="Google Shape;270;p4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3"/>
          <p:cNvSpPr/>
          <p:nvPr>
            <p:ph idx="3" type="pic"/>
          </p:nvPr>
        </p:nvSpPr>
        <p:spPr>
          <a:xfrm>
            <a:off x="8596800" y="223475"/>
            <a:ext cx="318600" cy="318600"/>
          </a:xfrm>
          <a:prstGeom prst="ellipse">
            <a:avLst/>
          </a:prstGeom>
          <a:noFill/>
          <a:ln>
            <a:noFill/>
          </a:ln>
        </p:spPr>
      </p:sp>
      <p:sp>
        <p:nvSpPr>
          <p:cNvPr id="272" name="Google Shape;272;p43"/>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73" name="Shape 273"/>
        <p:cNvGrpSpPr/>
        <p:nvPr/>
      </p:nvGrpSpPr>
      <p:grpSpPr>
        <a:xfrm>
          <a:off x="0" y="0"/>
          <a:ext cx="0" cy="0"/>
          <a:chOff x="0" y="0"/>
          <a:chExt cx="0" cy="0"/>
        </a:xfrm>
      </p:grpSpPr>
      <p:sp>
        <p:nvSpPr>
          <p:cNvPr id="274" name="Google Shape;274;p4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4"/>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4"/>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77" name="Google Shape;277;p44"/>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78" name="Google Shape;278;p44"/>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79" name="Shape 279"/>
        <p:cNvGrpSpPr/>
        <p:nvPr/>
      </p:nvGrpSpPr>
      <p:grpSpPr>
        <a:xfrm>
          <a:off x="0" y="0"/>
          <a:ext cx="0" cy="0"/>
          <a:chOff x="0" y="0"/>
          <a:chExt cx="0" cy="0"/>
        </a:xfrm>
      </p:grpSpPr>
      <p:sp>
        <p:nvSpPr>
          <p:cNvPr id="280" name="Google Shape;280;p45"/>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45"/>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5"/>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83" name="Google Shape;283;p4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4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5" name="Shape 285"/>
        <p:cNvGrpSpPr/>
        <p:nvPr/>
      </p:nvGrpSpPr>
      <p:grpSpPr>
        <a:xfrm>
          <a:off x="0" y="0"/>
          <a:ext cx="0" cy="0"/>
          <a:chOff x="0" y="0"/>
          <a:chExt cx="0" cy="0"/>
        </a:xfrm>
      </p:grpSpPr>
      <p:sp>
        <p:nvSpPr>
          <p:cNvPr id="286" name="Google Shape;286;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7" name="Google Shape;287;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88" name="Google Shape;28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 name="Google Shape;299;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0" name="Google Shape;30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04" name="Shape 304"/>
        <p:cNvGrpSpPr/>
        <p:nvPr/>
      </p:nvGrpSpPr>
      <p:grpSpPr>
        <a:xfrm>
          <a:off x="0" y="0"/>
          <a:ext cx="0" cy="0"/>
          <a:chOff x="0" y="0"/>
          <a:chExt cx="0" cy="0"/>
        </a:xfrm>
      </p:grpSpPr>
      <p:sp>
        <p:nvSpPr>
          <p:cNvPr id="305" name="Google Shape;305;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6" name="Google Shape;306;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7" name="Google Shape;30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8" name="Shape 308"/>
        <p:cNvGrpSpPr/>
        <p:nvPr/>
      </p:nvGrpSpPr>
      <p:grpSpPr>
        <a:xfrm>
          <a:off x="0" y="0"/>
          <a:ext cx="0" cy="0"/>
          <a:chOff x="0" y="0"/>
          <a:chExt cx="0" cy="0"/>
        </a:xfrm>
      </p:grpSpPr>
      <p:sp>
        <p:nvSpPr>
          <p:cNvPr id="309" name="Google Shape;309;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0" name="Google Shape;31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11" name="Shape 311"/>
        <p:cNvGrpSpPr/>
        <p:nvPr/>
      </p:nvGrpSpPr>
      <p:grpSpPr>
        <a:xfrm>
          <a:off x="0" y="0"/>
          <a:ext cx="0" cy="0"/>
          <a:chOff x="0" y="0"/>
          <a:chExt cx="0" cy="0"/>
        </a:xfrm>
      </p:grpSpPr>
      <p:sp>
        <p:nvSpPr>
          <p:cNvPr id="312" name="Google Shape;312;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14" name="Google Shape;314;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15" name="Google Shape;315;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16" name="Google Shape;31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7" name="Shape 317"/>
        <p:cNvGrpSpPr/>
        <p:nvPr/>
      </p:nvGrpSpPr>
      <p:grpSpPr>
        <a:xfrm>
          <a:off x="0" y="0"/>
          <a:ext cx="0" cy="0"/>
          <a:chOff x="0" y="0"/>
          <a:chExt cx="0" cy="0"/>
        </a:xfrm>
      </p:grpSpPr>
      <p:sp>
        <p:nvSpPr>
          <p:cNvPr id="318" name="Google Shape;318;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319" name="Google Shape;31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20" name="Shape 320"/>
        <p:cNvGrpSpPr/>
        <p:nvPr/>
      </p:nvGrpSpPr>
      <p:grpSpPr>
        <a:xfrm>
          <a:off x="0" y="0"/>
          <a:ext cx="0" cy="0"/>
          <a:chOff x="0" y="0"/>
          <a:chExt cx="0" cy="0"/>
        </a:xfrm>
      </p:grpSpPr>
      <p:sp>
        <p:nvSpPr>
          <p:cNvPr id="321" name="Google Shape;321;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2" name="Google Shape;322;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23" name="Google Shape;3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4" name="Shape 324"/>
        <p:cNvGrpSpPr/>
        <p:nvPr/>
      </p:nvGrpSpPr>
      <p:grpSpPr>
        <a:xfrm>
          <a:off x="0" y="0"/>
          <a:ext cx="0" cy="0"/>
          <a:chOff x="0" y="0"/>
          <a:chExt cx="0" cy="0"/>
        </a:xfrm>
      </p:grpSpPr>
      <p:sp>
        <p:nvSpPr>
          <p:cNvPr id="325" name="Google Shape;32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6" name="Shape 326"/>
        <p:cNvGrpSpPr/>
        <p:nvPr/>
      </p:nvGrpSpPr>
      <p:grpSpPr>
        <a:xfrm>
          <a:off x="0" y="0"/>
          <a:ext cx="0" cy="0"/>
          <a:chOff x="0" y="0"/>
          <a:chExt cx="0" cy="0"/>
        </a:xfrm>
      </p:grpSpPr>
      <p:sp>
        <p:nvSpPr>
          <p:cNvPr id="327" name="Google Shape;327;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9" name="Google Shape;329;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0" name="Google Shape;330;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1" name="Google Shape;331;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2" name="Google Shape;332;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3" name="Google Shape;333;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4" name="Google Shape;334;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335" name="Shape 335"/>
        <p:cNvGrpSpPr/>
        <p:nvPr/>
      </p:nvGrpSpPr>
      <p:grpSpPr>
        <a:xfrm>
          <a:off x="0" y="0"/>
          <a:ext cx="0" cy="0"/>
          <a:chOff x="0" y="0"/>
          <a:chExt cx="0" cy="0"/>
        </a:xfrm>
      </p:grpSpPr>
      <p:sp>
        <p:nvSpPr>
          <p:cNvPr id="336" name="Google Shape;33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5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8" name="Google Shape;338;p58"/>
          <p:cNvSpPr/>
          <p:nvPr>
            <p:ph idx="2" type="pic"/>
          </p:nvPr>
        </p:nvSpPr>
        <p:spPr>
          <a:xfrm>
            <a:off x="4992024" y="1152775"/>
            <a:ext cx="3840300" cy="3416400"/>
          </a:xfrm>
          <a:prstGeom prst="rect">
            <a:avLst/>
          </a:prstGeom>
          <a:noFill/>
          <a:ln>
            <a:noFill/>
          </a:ln>
        </p:spPr>
      </p:sp>
      <p:sp>
        <p:nvSpPr>
          <p:cNvPr id="339" name="Google Shape;33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40" name="Shape 340"/>
        <p:cNvGrpSpPr/>
        <p:nvPr/>
      </p:nvGrpSpPr>
      <p:grpSpPr>
        <a:xfrm>
          <a:off x="0" y="0"/>
          <a:ext cx="0" cy="0"/>
          <a:chOff x="0" y="0"/>
          <a:chExt cx="0" cy="0"/>
        </a:xfrm>
      </p:grpSpPr>
      <p:sp>
        <p:nvSpPr>
          <p:cNvPr id="341" name="Google Shape;34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2" name="Google Shape;342;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3" name="Google Shape;343;p5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4" name="Google Shape;344;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5" name="Google Shape;345;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6" name="Google Shape;346;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7" name="Shape 347"/>
        <p:cNvGrpSpPr/>
        <p:nvPr/>
      </p:nvGrpSpPr>
      <p:grpSpPr>
        <a:xfrm>
          <a:off x="0" y="0"/>
          <a:ext cx="0" cy="0"/>
          <a:chOff x="0" y="0"/>
          <a:chExt cx="0" cy="0"/>
        </a:xfrm>
      </p:grpSpPr>
      <p:sp>
        <p:nvSpPr>
          <p:cNvPr id="348" name="Google Shape;34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9" name="Google Shape;349;p6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0" name="Google Shape;350;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1" name="Google Shape;351;p6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2" name="Google Shape;352;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3" name="Google Shape;353;p6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4" name="Google Shape;354;p6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6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56" name="Shape 356"/>
        <p:cNvGrpSpPr/>
        <p:nvPr/>
      </p:nvGrpSpPr>
      <p:grpSpPr>
        <a:xfrm>
          <a:off x="0" y="0"/>
          <a:ext cx="0" cy="0"/>
          <a:chOff x="0" y="0"/>
          <a:chExt cx="0" cy="0"/>
        </a:xfrm>
      </p:grpSpPr>
      <p:sp>
        <p:nvSpPr>
          <p:cNvPr id="357" name="Google Shape;35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8" name="Google Shape;358;p6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9" name="Google Shape;359;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0" name="Google Shape;360;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1" name="Google Shape;361;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2" name="Google Shape;362;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3" name="Google Shape;363;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4" name="Google Shape;364;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5" name="Google Shape;365;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7" name="Shape 367"/>
        <p:cNvGrpSpPr/>
        <p:nvPr/>
      </p:nvGrpSpPr>
      <p:grpSpPr>
        <a:xfrm>
          <a:off x="0" y="0"/>
          <a:ext cx="0" cy="0"/>
          <a:chOff x="0" y="0"/>
          <a:chExt cx="0" cy="0"/>
        </a:xfrm>
      </p:grpSpPr>
      <p:sp>
        <p:nvSpPr>
          <p:cNvPr id="368" name="Google Shape;36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0" name="Google Shape;370;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71" name="Shape 371"/>
        <p:cNvGrpSpPr/>
        <p:nvPr/>
      </p:nvGrpSpPr>
      <p:grpSpPr>
        <a:xfrm>
          <a:off x="0" y="0"/>
          <a:ext cx="0" cy="0"/>
          <a:chOff x="0" y="0"/>
          <a:chExt cx="0" cy="0"/>
        </a:xfrm>
      </p:grpSpPr>
      <p:sp>
        <p:nvSpPr>
          <p:cNvPr id="372" name="Google Shape;372;p6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3" name="Google Shape;373;p63"/>
          <p:cNvSpPr/>
          <p:nvPr>
            <p:ph idx="2" type="pic"/>
          </p:nvPr>
        </p:nvSpPr>
        <p:spPr>
          <a:xfrm>
            <a:off x="4804825" y="1133300"/>
            <a:ext cx="4027500" cy="2392800"/>
          </a:xfrm>
          <a:prstGeom prst="rect">
            <a:avLst/>
          </a:prstGeom>
          <a:noFill/>
          <a:ln>
            <a:noFill/>
          </a:ln>
        </p:spPr>
      </p:sp>
      <p:sp>
        <p:nvSpPr>
          <p:cNvPr id="374" name="Google Shape;374;p63"/>
          <p:cNvSpPr/>
          <p:nvPr>
            <p:ph idx="3" type="pic"/>
          </p:nvPr>
        </p:nvSpPr>
        <p:spPr>
          <a:xfrm>
            <a:off x="311725" y="1133300"/>
            <a:ext cx="4027500" cy="2392800"/>
          </a:xfrm>
          <a:prstGeom prst="rect">
            <a:avLst/>
          </a:prstGeom>
          <a:noFill/>
          <a:ln>
            <a:noFill/>
          </a:ln>
        </p:spPr>
      </p:sp>
      <p:sp>
        <p:nvSpPr>
          <p:cNvPr id="375" name="Google Shape;375;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6" name="Google Shape;37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7" name="Google Shape;37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9" name="Google Shape;379;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80" name="Shape 380"/>
        <p:cNvGrpSpPr/>
        <p:nvPr/>
      </p:nvGrpSpPr>
      <p:grpSpPr>
        <a:xfrm>
          <a:off x="0" y="0"/>
          <a:ext cx="0" cy="0"/>
          <a:chOff x="0" y="0"/>
          <a:chExt cx="0" cy="0"/>
        </a:xfrm>
      </p:grpSpPr>
      <p:sp>
        <p:nvSpPr>
          <p:cNvPr id="381" name="Google Shape;381;p6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2" name="Google Shape;382;p64"/>
          <p:cNvSpPr/>
          <p:nvPr>
            <p:ph idx="2" type="pic"/>
          </p:nvPr>
        </p:nvSpPr>
        <p:spPr>
          <a:xfrm>
            <a:off x="6205225" y="1128325"/>
            <a:ext cx="2627100" cy="2273100"/>
          </a:xfrm>
          <a:prstGeom prst="rect">
            <a:avLst/>
          </a:prstGeom>
          <a:noFill/>
          <a:ln>
            <a:noFill/>
          </a:ln>
        </p:spPr>
      </p:sp>
      <p:sp>
        <p:nvSpPr>
          <p:cNvPr id="383" name="Google Shape;383;p64"/>
          <p:cNvSpPr/>
          <p:nvPr>
            <p:ph idx="3" type="pic"/>
          </p:nvPr>
        </p:nvSpPr>
        <p:spPr>
          <a:xfrm>
            <a:off x="311725" y="1128325"/>
            <a:ext cx="2627100" cy="2273100"/>
          </a:xfrm>
          <a:prstGeom prst="rect">
            <a:avLst/>
          </a:prstGeom>
          <a:noFill/>
          <a:ln>
            <a:noFill/>
          </a:ln>
        </p:spPr>
      </p:sp>
      <p:sp>
        <p:nvSpPr>
          <p:cNvPr id="384" name="Google Shape;384;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5" name="Google Shape;385;p64"/>
          <p:cNvSpPr/>
          <p:nvPr>
            <p:ph idx="5" type="pic"/>
          </p:nvPr>
        </p:nvSpPr>
        <p:spPr>
          <a:xfrm>
            <a:off x="3255250" y="1128325"/>
            <a:ext cx="2627100" cy="2273100"/>
          </a:xfrm>
          <a:prstGeom prst="rect">
            <a:avLst/>
          </a:prstGeom>
          <a:noFill/>
          <a:ln>
            <a:noFill/>
          </a:ln>
        </p:spPr>
      </p:sp>
      <p:sp>
        <p:nvSpPr>
          <p:cNvPr id="386" name="Google Shape;386;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7" name="Google Shape;38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8" name="Google Shape;38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0" name="Google Shape;390;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1" name="Google Shape;391;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92" name="Shape 392"/>
        <p:cNvGrpSpPr/>
        <p:nvPr/>
      </p:nvGrpSpPr>
      <p:grpSpPr>
        <a:xfrm>
          <a:off x="0" y="0"/>
          <a:ext cx="0" cy="0"/>
          <a:chOff x="0" y="0"/>
          <a:chExt cx="0" cy="0"/>
        </a:xfrm>
      </p:grpSpPr>
      <p:sp>
        <p:nvSpPr>
          <p:cNvPr id="393" name="Google Shape;393;p65"/>
          <p:cNvSpPr/>
          <p:nvPr>
            <p:ph idx="2" type="pic"/>
          </p:nvPr>
        </p:nvSpPr>
        <p:spPr>
          <a:xfrm>
            <a:off x="311700" y="445025"/>
            <a:ext cx="8520600" cy="4218300"/>
          </a:xfrm>
          <a:prstGeom prst="rect">
            <a:avLst/>
          </a:prstGeom>
          <a:noFill/>
          <a:ln>
            <a:noFill/>
          </a:ln>
        </p:spPr>
      </p:sp>
      <p:sp>
        <p:nvSpPr>
          <p:cNvPr id="394" name="Google Shape;39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5" name="Shape 395"/>
        <p:cNvGrpSpPr/>
        <p:nvPr/>
      </p:nvGrpSpPr>
      <p:grpSpPr>
        <a:xfrm>
          <a:off x="0" y="0"/>
          <a:ext cx="0" cy="0"/>
          <a:chOff x="0" y="0"/>
          <a:chExt cx="0" cy="0"/>
        </a:xfrm>
      </p:grpSpPr>
      <p:sp>
        <p:nvSpPr>
          <p:cNvPr id="396" name="Google Shape;39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7" name="Google Shape;397;p66"/>
          <p:cNvSpPr/>
          <p:nvPr>
            <p:ph idx="2" type="pic"/>
          </p:nvPr>
        </p:nvSpPr>
        <p:spPr>
          <a:xfrm>
            <a:off x="3389600" y="118913"/>
            <a:ext cx="1643700" cy="1535100"/>
          </a:xfrm>
          <a:prstGeom prst="rect">
            <a:avLst/>
          </a:prstGeom>
          <a:noFill/>
          <a:ln>
            <a:noFill/>
          </a:ln>
        </p:spPr>
      </p:sp>
      <p:sp>
        <p:nvSpPr>
          <p:cNvPr id="398" name="Google Shape;398;p66"/>
          <p:cNvSpPr/>
          <p:nvPr>
            <p:ph idx="3" type="pic"/>
          </p:nvPr>
        </p:nvSpPr>
        <p:spPr>
          <a:xfrm>
            <a:off x="5195935" y="118913"/>
            <a:ext cx="1643700" cy="1535100"/>
          </a:xfrm>
          <a:prstGeom prst="rect">
            <a:avLst/>
          </a:prstGeom>
          <a:noFill/>
          <a:ln>
            <a:noFill/>
          </a:ln>
        </p:spPr>
      </p:sp>
      <p:sp>
        <p:nvSpPr>
          <p:cNvPr id="399" name="Google Shape;399;p66"/>
          <p:cNvSpPr/>
          <p:nvPr>
            <p:ph idx="4" type="pic"/>
          </p:nvPr>
        </p:nvSpPr>
        <p:spPr>
          <a:xfrm>
            <a:off x="7002270" y="118913"/>
            <a:ext cx="1643700" cy="1535100"/>
          </a:xfrm>
          <a:prstGeom prst="rect">
            <a:avLst/>
          </a:prstGeom>
          <a:noFill/>
          <a:ln>
            <a:noFill/>
          </a:ln>
        </p:spPr>
      </p:sp>
      <p:sp>
        <p:nvSpPr>
          <p:cNvPr id="400" name="Google Shape;400;p66"/>
          <p:cNvSpPr/>
          <p:nvPr>
            <p:ph idx="5" type="pic"/>
          </p:nvPr>
        </p:nvSpPr>
        <p:spPr>
          <a:xfrm>
            <a:off x="3389588" y="1804212"/>
            <a:ext cx="1643700" cy="1535100"/>
          </a:xfrm>
          <a:prstGeom prst="rect">
            <a:avLst/>
          </a:prstGeom>
          <a:noFill/>
          <a:ln>
            <a:noFill/>
          </a:ln>
        </p:spPr>
      </p:sp>
      <p:sp>
        <p:nvSpPr>
          <p:cNvPr id="401" name="Google Shape;401;p66"/>
          <p:cNvSpPr/>
          <p:nvPr>
            <p:ph idx="6" type="pic"/>
          </p:nvPr>
        </p:nvSpPr>
        <p:spPr>
          <a:xfrm>
            <a:off x="5195922" y="1804212"/>
            <a:ext cx="1643700" cy="1535100"/>
          </a:xfrm>
          <a:prstGeom prst="rect">
            <a:avLst/>
          </a:prstGeom>
          <a:noFill/>
          <a:ln>
            <a:noFill/>
          </a:ln>
        </p:spPr>
      </p:sp>
      <p:sp>
        <p:nvSpPr>
          <p:cNvPr id="402" name="Google Shape;402;p66"/>
          <p:cNvSpPr/>
          <p:nvPr>
            <p:ph idx="7" type="pic"/>
          </p:nvPr>
        </p:nvSpPr>
        <p:spPr>
          <a:xfrm>
            <a:off x="7002257" y="1804212"/>
            <a:ext cx="1643700" cy="1535100"/>
          </a:xfrm>
          <a:prstGeom prst="rect">
            <a:avLst/>
          </a:prstGeom>
          <a:noFill/>
          <a:ln>
            <a:noFill/>
          </a:ln>
        </p:spPr>
      </p:sp>
      <p:sp>
        <p:nvSpPr>
          <p:cNvPr id="403" name="Google Shape;403;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66"/>
          <p:cNvSpPr/>
          <p:nvPr>
            <p:ph idx="8" type="pic"/>
          </p:nvPr>
        </p:nvSpPr>
        <p:spPr>
          <a:xfrm>
            <a:off x="3389588" y="3489487"/>
            <a:ext cx="1643700" cy="1535100"/>
          </a:xfrm>
          <a:prstGeom prst="rect">
            <a:avLst/>
          </a:prstGeom>
          <a:noFill/>
          <a:ln>
            <a:noFill/>
          </a:ln>
        </p:spPr>
      </p:sp>
      <p:sp>
        <p:nvSpPr>
          <p:cNvPr id="405" name="Google Shape;405;p66"/>
          <p:cNvSpPr/>
          <p:nvPr>
            <p:ph idx="9" type="pic"/>
          </p:nvPr>
        </p:nvSpPr>
        <p:spPr>
          <a:xfrm>
            <a:off x="5195922" y="3489487"/>
            <a:ext cx="1643700" cy="1535100"/>
          </a:xfrm>
          <a:prstGeom prst="rect">
            <a:avLst/>
          </a:prstGeom>
          <a:noFill/>
          <a:ln>
            <a:noFill/>
          </a:ln>
        </p:spPr>
      </p:sp>
      <p:sp>
        <p:nvSpPr>
          <p:cNvPr id="406" name="Google Shape;406;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7" name="Google Shape;57;p13"/>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png"/><Relationship Id="rId5" Type="http://schemas.openxmlformats.org/officeDocument/2006/relationships/image" Target="../media/image9.jpg"/><Relationship Id="rId6" Type="http://schemas.openxmlformats.org/officeDocument/2006/relationships/image" Target="../media/image27.png"/><Relationship Id="rId7"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6.jp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41.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image" Target="../media/image43.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www.paypal.com/us/brc/article/payment-fraud-detection-machine-learning" TargetMode="External"/><Relationship Id="rId4" Type="http://schemas.openxmlformats.org/officeDocument/2006/relationships/hyperlink" Target="https://www.paypal.com/us/brc/article/payment-fraud-detection-machine-learning" TargetMode="External"/><Relationship Id="rId9" Type="http://schemas.openxmlformats.org/officeDocument/2006/relationships/image" Target="../media/image8.jpg"/><Relationship Id="rId5" Type="http://schemas.openxmlformats.org/officeDocument/2006/relationships/hyperlink" Target="https://www.mastercard.com/news/perspectives/2024/inside-the-algorithm-how-gen-ai-and-graph-technology-are-cracking-down-on-card-sharks/" TargetMode="External"/><Relationship Id="rId6" Type="http://schemas.openxmlformats.org/officeDocument/2006/relationships/hyperlink" Target="https://www.mastercard.com/news/perspectives/2024/inside-the-algorithm-how-gen-ai-and-graph-technology-are-cracking-down-on-card-sharks/" TargetMode="External"/><Relationship Id="rId7" Type="http://schemas.openxmlformats.org/officeDocument/2006/relationships/image" Target="../media/image2.png"/><Relationship Id="rId8" Type="http://schemas.openxmlformats.org/officeDocument/2006/relationships/image" Target="../media/image6.jpg"/><Relationship Id="rId11" Type="http://schemas.openxmlformats.org/officeDocument/2006/relationships/image" Target="../media/image10.jpg"/><Relationship Id="rId10" Type="http://schemas.openxmlformats.org/officeDocument/2006/relationships/image" Target="../media/image11.jpg"/><Relationship Id="rId13" Type="http://schemas.openxmlformats.org/officeDocument/2006/relationships/image" Target="../media/image40.png"/><Relationship Id="rId12" Type="http://schemas.openxmlformats.org/officeDocument/2006/relationships/image" Target="../media/image35.png"/><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hyperlink" Target="http://mlg.ulb.ac.be/" TargetMode="External"/><Relationship Id="rId4" Type="http://schemas.openxmlformats.org/officeDocument/2006/relationships/image" Target="../media/image2.png"/><Relationship Id="rId5" Type="http://schemas.openxmlformats.org/officeDocument/2006/relationships/image" Target="../media/image6.jpg"/><Relationship Id="rId6" Type="http://schemas.openxmlformats.org/officeDocument/2006/relationships/image" Target="../media/image8.jpg"/><Relationship Id="rId7" Type="http://schemas.openxmlformats.org/officeDocument/2006/relationships/image" Target="../media/image11.jpg"/><Relationship Id="rId8"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jpg"/><Relationship Id="rId9" Type="http://schemas.openxmlformats.org/officeDocument/2006/relationships/image" Target="../media/image13.png"/><Relationship Id="rId5" Type="http://schemas.openxmlformats.org/officeDocument/2006/relationships/image" Target="../media/image8.jpg"/><Relationship Id="rId6" Type="http://schemas.openxmlformats.org/officeDocument/2006/relationships/image" Target="../media/image11.jpg"/><Relationship Id="rId7" Type="http://schemas.openxmlformats.org/officeDocument/2006/relationships/image" Target="../media/image10.jpg"/><Relationship Id="rId8" Type="http://schemas.openxmlformats.org/officeDocument/2006/relationships/image" Target="../media/image4.png"/><Relationship Id="rId11" Type="http://schemas.openxmlformats.org/officeDocument/2006/relationships/image" Target="../media/image20.pn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2" name="Google Shape;412;p67"/>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Mining Term Project</a:t>
            </a:r>
            <a:endParaRPr/>
          </a:p>
        </p:txBody>
      </p:sp>
      <p:sp>
        <p:nvSpPr>
          <p:cNvPr id="413" name="Google Shape;413;p67"/>
          <p:cNvSpPr txBox="1"/>
          <p:nvPr>
            <p:ph type="title"/>
          </p:nvPr>
        </p:nvSpPr>
        <p:spPr>
          <a:xfrm>
            <a:off x="3423399" y="896050"/>
            <a:ext cx="52044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600"/>
              <a:t>Credit Card </a:t>
            </a:r>
            <a:endParaRPr sz="5600"/>
          </a:p>
          <a:p>
            <a:pPr indent="0" lvl="0" marL="0" rtl="0" algn="l">
              <a:spcBef>
                <a:spcPts val="0"/>
              </a:spcBef>
              <a:spcAft>
                <a:spcPts val="0"/>
              </a:spcAft>
              <a:buNone/>
            </a:pPr>
            <a:r>
              <a:rPr lang="en" sz="5600"/>
              <a:t>Fraud Detection</a:t>
            </a:r>
            <a:endParaRPr sz="5600"/>
          </a:p>
        </p:txBody>
      </p:sp>
      <p:sp>
        <p:nvSpPr>
          <p:cNvPr id="414" name="Google Shape;414;p67"/>
          <p:cNvSpPr txBox="1"/>
          <p:nvPr>
            <p:ph idx="1" type="subTitle"/>
          </p:nvPr>
        </p:nvSpPr>
        <p:spPr>
          <a:xfrm>
            <a:off x="3498875" y="2564450"/>
            <a:ext cx="45885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Contributors:</a:t>
            </a:r>
            <a:endParaRPr b="1" sz="1200"/>
          </a:p>
          <a:p>
            <a:pPr indent="0" lvl="0" marL="0" rtl="0" algn="l">
              <a:spcBef>
                <a:spcPts val="0"/>
              </a:spcBef>
              <a:spcAft>
                <a:spcPts val="0"/>
              </a:spcAft>
              <a:buNone/>
            </a:pPr>
            <a:r>
              <a:rPr lang="en" sz="1200"/>
              <a:t>Niketan Baranwal, Keyu Chen, Debasis Tripathy, &amp; Mark Grober</a:t>
            </a:r>
            <a:r>
              <a:rPr lang="en"/>
              <a:t> </a:t>
            </a:r>
            <a:endParaRPr/>
          </a:p>
        </p:txBody>
      </p:sp>
      <p:pic>
        <p:nvPicPr>
          <p:cNvPr descr="Abstract looped, twisted shape." id="415" name="Google Shape;415;p67"/>
          <p:cNvPicPr preferRelativeResize="0"/>
          <p:nvPr>
            <p:ph idx="5" type="pic"/>
          </p:nvPr>
        </p:nvPicPr>
        <p:blipFill rotWithShape="1">
          <a:blip r:embed="rId3">
            <a:alphaModFix/>
          </a:blip>
          <a:srcRect b="0" l="7395" r="7403" t="0"/>
          <a:stretch/>
        </p:blipFill>
        <p:spPr>
          <a:xfrm>
            <a:off x="228600" y="223475"/>
            <a:ext cx="2857200" cy="2348100"/>
          </a:xfrm>
          <a:prstGeom prst="round2SameRect">
            <a:avLst>
              <a:gd fmla="val 16667" name="adj1"/>
              <a:gd fmla="val 0" name="adj2"/>
            </a:avLst>
          </a:prstGeom>
        </p:spPr>
      </p:pic>
      <p:pic>
        <p:nvPicPr>
          <p:cNvPr descr="Hexagonal icon." id="416" name="Google Shape;416;p67"/>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pic>
        <p:nvPicPr>
          <p:cNvPr descr="Person using a tablet computer." id="417" name="Google Shape;417;p67"/>
          <p:cNvPicPr preferRelativeResize="0"/>
          <p:nvPr>
            <p:ph idx="6" type="pic"/>
          </p:nvPr>
        </p:nvPicPr>
        <p:blipFill rotWithShape="1">
          <a:blip r:embed="rId5">
            <a:alphaModFix/>
          </a:blip>
          <a:srcRect b="0" l="9448" r="9448" t="0"/>
          <a:stretch/>
        </p:blipFill>
        <p:spPr>
          <a:xfrm>
            <a:off x="228600" y="2564446"/>
            <a:ext cx="2857200" cy="2348100"/>
          </a:xfrm>
          <a:prstGeom prst="round2SameRect">
            <a:avLst>
              <a:gd fmla="val 0" name="adj1"/>
              <a:gd fmla="val 6437" name="adj2"/>
            </a:avLst>
          </a:prstGeom>
        </p:spPr>
      </p:pic>
      <p:sp>
        <p:nvSpPr>
          <p:cNvPr id="418" name="Google Shape;418;p67"/>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19" name="Google Shape;419;p67"/>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420" name="Google Shape;420;p67"/>
          <p:cNvPicPr preferRelativeResize="0"/>
          <p:nvPr/>
        </p:nvPicPr>
        <p:blipFill>
          <a:blip r:embed="rId6">
            <a:alphaModFix/>
          </a:blip>
          <a:stretch>
            <a:fillRect/>
          </a:stretch>
        </p:blipFill>
        <p:spPr>
          <a:xfrm>
            <a:off x="228600" y="2564450"/>
            <a:ext cx="2857200" cy="2348101"/>
          </a:xfrm>
          <a:prstGeom prst="rect">
            <a:avLst/>
          </a:prstGeom>
          <a:noFill/>
          <a:ln>
            <a:noFill/>
          </a:ln>
        </p:spPr>
      </p:pic>
      <p:pic>
        <p:nvPicPr>
          <p:cNvPr id="421" name="Google Shape;421;p67"/>
          <p:cNvPicPr preferRelativeResize="0"/>
          <p:nvPr/>
        </p:nvPicPr>
        <p:blipFill>
          <a:blip r:embed="rId7">
            <a:alphaModFix/>
          </a:blip>
          <a:stretch>
            <a:fillRect/>
          </a:stretch>
        </p:blipFill>
        <p:spPr>
          <a:xfrm>
            <a:off x="228600" y="216350"/>
            <a:ext cx="2857201" cy="2348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6"/>
          <p:cNvSpPr txBox="1"/>
          <p:nvPr>
            <p:ph idx="1" type="body"/>
          </p:nvPr>
        </p:nvSpPr>
        <p:spPr>
          <a:xfrm>
            <a:off x="970225" y="770775"/>
            <a:ext cx="7306200" cy="3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000">
                <a:latin typeface="Arial"/>
                <a:ea typeface="Arial"/>
                <a:cs typeface="Arial"/>
                <a:sym typeface="Arial"/>
              </a:rPr>
              <a:t>Goal:</a:t>
            </a:r>
            <a:r>
              <a:rPr lang="en" sz="1000">
                <a:latin typeface="Arial"/>
                <a:ea typeface="Arial"/>
                <a:cs typeface="Arial"/>
                <a:sym typeface="Arial"/>
              </a:rPr>
              <a:t> Build an effective, streamlined credit card fraud detection model using logistic regression.</a:t>
            </a:r>
            <a:br>
              <a:rPr lang="en" sz="1000">
                <a:latin typeface="Arial"/>
                <a:ea typeface="Arial"/>
                <a:cs typeface="Arial"/>
                <a:sym typeface="Arial"/>
              </a:rPr>
            </a:br>
            <a:endParaRPr sz="10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 sz="1000">
                <a:latin typeface="Arial"/>
                <a:ea typeface="Arial"/>
                <a:cs typeface="Arial"/>
                <a:sym typeface="Arial"/>
              </a:rPr>
              <a:t>Approach Highlights:</a:t>
            </a:r>
            <a:br>
              <a:rPr b="1" lang="en" sz="1000">
                <a:latin typeface="Arial"/>
                <a:ea typeface="Arial"/>
                <a:cs typeface="Arial"/>
                <a:sym typeface="Arial"/>
              </a:rPr>
            </a:br>
            <a:endParaRPr b="1" sz="10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Used only </a:t>
            </a:r>
            <a:r>
              <a:rPr b="1" lang="en" sz="1000">
                <a:latin typeface="Arial"/>
                <a:ea typeface="Arial"/>
                <a:cs typeface="Arial"/>
                <a:sym typeface="Arial"/>
              </a:rPr>
              <a:t>pandas</a:t>
            </a:r>
            <a:r>
              <a:rPr lang="en" sz="1000">
                <a:latin typeface="Arial"/>
                <a:ea typeface="Arial"/>
                <a:cs typeface="Arial"/>
                <a:sym typeface="Arial"/>
              </a:rPr>
              <a:t> and </a:t>
            </a:r>
            <a:r>
              <a:rPr b="1" lang="en" sz="1000">
                <a:latin typeface="Arial"/>
                <a:ea typeface="Arial"/>
                <a:cs typeface="Arial"/>
                <a:sym typeface="Arial"/>
              </a:rPr>
              <a:t>scikit-learn</a:t>
            </a:r>
            <a:r>
              <a:rPr lang="en" sz="1000">
                <a:latin typeface="Arial"/>
                <a:ea typeface="Arial"/>
                <a:cs typeface="Arial"/>
                <a:sym typeface="Arial"/>
              </a:rPr>
              <a:t> (no numpy or extra libraries).</a:t>
            </a:r>
            <a:br>
              <a:rPr lang="en"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Steps：Data loading → Class balancing → Train/test split → Model fitting → Evaluation.</a:t>
            </a:r>
            <a:br>
              <a:rPr lang="en"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Avoided extra exploratory steps for clarity and reproducibility.</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n" sz="1000">
                <a:latin typeface="Arial"/>
                <a:ea typeface="Arial"/>
                <a:cs typeface="Arial"/>
                <a:sym typeface="Arial"/>
              </a:rPr>
              <a:t>Motivation:</a:t>
            </a:r>
            <a:br>
              <a:rPr b="1" lang="en" sz="1000">
                <a:latin typeface="Arial"/>
                <a:ea typeface="Arial"/>
                <a:cs typeface="Arial"/>
                <a:sym typeface="Arial"/>
              </a:rPr>
            </a:br>
            <a:endParaRPr b="1" sz="10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 sz="1000">
                <a:latin typeface="Arial"/>
                <a:ea typeface="Arial"/>
                <a:cs typeface="Arial"/>
                <a:sym typeface="Arial"/>
              </a:rPr>
              <a:t>Prove simple code can yield strong results.</a:t>
            </a:r>
            <a:br>
              <a:rPr lang="en"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 sz="1000">
                <a:latin typeface="Arial"/>
                <a:ea typeface="Arial"/>
                <a:cs typeface="Arial"/>
                <a:sym typeface="Arial"/>
              </a:rPr>
              <a:t>Make the process easy to understand and replicate.</a:t>
            </a:r>
            <a:endParaRPr sz="1000">
              <a:latin typeface="Arial"/>
              <a:ea typeface="Arial"/>
              <a:cs typeface="Arial"/>
              <a:sym typeface="Arial"/>
            </a:endParaRPr>
          </a:p>
          <a:p>
            <a:pPr indent="0" lvl="0" marL="0" rtl="0" algn="l">
              <a:spcBef>
                <a:spcPts val="1200"/>
              </a:spcBef>
              <a:spcAft>
                <a:spcPts val="0"/>
              </a:spcAft>
              <a:buNone/>
            </a:pPr>
            <a:r>
              <a:t/>
            </a:r>
            <a:endParaRPr sz="2300"/>
          </a:p>
        </p:txBody>
      </p:sp>
      <p:sp>
        <p:nvSpPr>
          <p:cNvPr id="518" name="Google Shape;518;p76"/>
          <p:cNvSpPr/>
          <p:nvPr>
            <p:ph idx="3" type="pic"/>
          </p:nvPr>
        </p:nvSpPr>
        <p:spPr>
          <a:xfrm>
            <a:off x="8596800" y="223475"/>
            <a:ext cx="318600" cy="318600"/>
          </a:xfrm>
          <a:prstGeom prst="ellipse">
            <a:avLst/>
          </a:prstGeom>
        </p:spPr>
      </p:sp>
      <p:sp>
        <p:nvSpPr>
          <p:cNvPr id="519" name="Google Shape;519;p7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76"/>
          <p:cNvSpPr txBox="1"/>
          <p:nvPr>
            <p:ph type="title"/>
          </p:nvPr>
        </p:nvSpPr>
        <p:spPr>
          <a:xfrm>
            <a:off x="970213" y="321625"/>
            <a:ext cx="2743200" cy="393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700">
                <a:solidFill>
                  <a:schemeClr val="dk2"/>
                </a:solidFill>
                <a:latin typeface="Times New Roman"/>
                <a:ea typeface="Times New Roman"/>
                <a:cs typeface="Times New Roman"/>
                <a:sym typeface="Times New Roman"/>
              </a:rPr>
              <a:t>Logistic Regression</a:t>
            </a:r>
            <a:endParaRPr sz="2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7"/>
          <p:cNvSpPr txBox="1"/>
          <p:nvPr>
            <p:ph idx="1" type="body"/>
          </p:nvPr>
        </p:nvSpPr>
        <p:spPr>
          <a:xfrm>
            <a:off x="461125" y="1654725"/>
            <a:ext cx="3459000" cy="2130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1" lang="en" sz="1000">
                <a:latin typeface="Arial"/>
                <a:ea typeface="Arial"/>
                <a:cs typeface="Arial"/>
                <a:sym typeface="Arial"/>
              </a:rPr>
              <a:t>Advantages over Original Code:</a:t>
            </a:r>
            <a:endParaRPr b="1"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More comprehensive evaluation (not just accuracy).</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Simpler, more readable workflow.</a:t>
            </a:r>
            <a:br>
              <a:rPr lang="en" sz="1000">
                <a:latin typeface="Arial"/>
                <a:ea typeface="Arial"/>
                <a:cs typeface="Arial"/>
                <a:sym typeface="Arial"/>
              </a:rPr>
            </a:br>
            <a:endParaRPr sz="1000">
              <a:latin typeface="Arial"/>
              <a:ea typeface="Arial"/>
              <a:cs typeface="Arial"/>
              <a:sym typeface="Arial"/>
            </a:endParaRPr>
          </a:p>
          <a:p>
            <a:pPr indent="0" lvl="0" marL="0" rtl="0" algn="l">
              <a:lnSpc>
                <a:spcPct val="115000"/>
              </a:lnSpc>
              <a:spcBef>
                <a:spcPts val="1200"/>
              </a:spcBef>
              <a:spcAft>
                <a:spcPts val="0"/>
              </a:spcAft>
              <a:buNone/>
            </a:pPr>
            <a:r>
              <a:rPr lang="en" sz="1000">
                <a:latin typeface="Arial"/>
                <a:ea typeface="Arial"/>
                <a:cs typeface="Arial"/>
                <a:sym typeface="Arial"/>
              </a:rPr>
              <a:t>High performance with minimal code.</a:t>
            </a:r>
            <a:endParaRPr sz="1000">
              <a:latin typeface="Arial"/>
              <a:ea typeface="Arial"/>
              <a:cs typeface="Arial"/>
              <a:sym typeface="Arial"/>
            </a:endParaRPr>
          </a:p>
          <a:p>
            <a:pPr indent="0" lvl="0" marL="0" rtl="0" algn="l">
              <a:spcBef>
                <a:spcPts val="1200"/>
              </a:spcBef>
              <a:spcAft>
                <a:spcPts val="0"/>
              </a:spcAft>
              <a:buNone/>
            </a:pPr>
            <a:r>
              <a:t/>
            </a:r>
            <a:endParaRPr b="1" sz="1000">
              <a:latin typeface="Arial"/>
              <a:ea typeface="Arial"/>
              <a:cs typeface="Arial"/>
              <a:sym typeface="Arial"/>
            </a:endParaRPr>
          </a:p>
        </p:txBody>
      </p:sp>
      <p:sp>
        <p:nvSpPr>
          <p:cNvPr id="526" name="Google Shape;526;p77"/>
          <p:cNvSpPr/>
          <p:nvPr>
            <p:ph idx="3" type="pic"/>
          </p:nvPr>
        </p:nvSpPr>
        <p:spPr>
          <a:xfrm>
            <a:off x="8596800" y="223475"/>
            <a:ext cx="318600" cy="318600"/>
          </a:xfrm>
          <a:prstGeom prst="ellipse">
            <a:avLst/>
          </a:prstGeom>
        </p:spPr>
      </p:sp>
      <p:sp>
        <p:nvSpPr>
          <p:cNvPr id="527" name="Google Shape;527;p77"/>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77"/>
          <p:cNvSpPr txBox="1"/>
          <p:nvPr>
            <p:ph type="title"/>
          </p:nvPr>
        </p:nvSpPr>
        <p:spPr>
          <a:xfrm>
            <a:off x="970231" y="321625"/>
            <a:ext cx="4096500" cy="393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Times New Roman"/>
                <a:ea typeface="Times New Roman"/>
                <a:cs typeface="Times New Roman"/>
                <a:sym typeface="Times New Roman"/>
              </a:rPr>
              <a:t>Performance Metrics &amp; Key Results</a:t>
            </a:r>
            <a:endParaRPr sz="2200">
              <a:solidFill>
                <a:schemeClr val="dk2"/>
              </a:solidFill>
            </a:endParaRPr>
          </a:p>
        </p:txBody>
      </p:sp>
      <p:graphicFrame>
        <p:nvGraphicFramePr>
          <p:cNvPr id="529" name="Google Shape;529;p77"/>
          <p:cNvGraphicFramePr/>
          <p:nvPr/>
        </p:nvGraphicFramePr>
        <p:xfrm>
          <a:off x="4421175" y="851875"/>
          <a:ext cx="3000000" cy="3000000"/>
        </p:xfrm>
        <a:graphic>
          <a:graphicData uri="http://schemas.openxmlformats.org/drawingml/2006/table">
            <a:tbl>
              <a:tblPr>
                <a:noFill/>
                <a:tableStyleId>{8F4AB1D0-869B-4A8B-A52E-6E0E63E869D3}</a:tableStyleId>
              </a:tblPr>
              <a:tblGrid>
                <a:gridCol w="478300"/>
                <a:gridCol w="1390775"/>
                <a:gridCol w="706425"/>
                <a:gridCol w="1721925"/>
              </a:tblGrid>
              <a:tr h="534000">
                <a:tc>
                  <a:txBody>
                    <a:bodyPr/>
                    <a:lstStyle/>
                    <a:p>
                      <a:pPr indent="0" lvl="0" marL="0" rtl="0" algn="l">
                        <a:lnSpc>
                          <a:spcPct val="115000"/>
                        </a:lnSpc>
                        <a:spcBef>
                          <a:spcPts val="1200"/>
                        </a:spcBef>
                        <a:spcAft>
                          <a:spcPts val="1200"/>
                        </a:spcAft>
                        <a:buNone/>
                      </a:pPr>
                      <a:r>
                        <a:rPr b="1" lang="en" sz="900">
                          <a:latin typeface="Times New Roman"/>
                          <a:ea typeface="Times New Roman"/>
                          <a:cs typeface="Times New Roman"/>
                          <a:sym typeface="Times New Roman"/>
                        </a:rPr>
                        <a:t>Metric</a:t>
                      </a:r>
                      <a:endParaRPr b="1"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sz="900">
                          <a:latin typeface="Times New Roman"/>
                          <a:ea typeface="Times New Roman"/>
                          <a:cs typeface="Times New Roman"/>
                          <a:sym typeface="Times New Roman"/>
                        </a:rPr>
                        <a:t>Original Code Output (Accuracy Only)</a:t>
                      </a:r>
                      <a:endParaRPr b="1"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sz="900">
                          <a:latin typeface="Times New Roman"/>
                          <a:ea typeface="Times New Roman"/>
                          <a:cs typeface="Times New Roman"/>
                          <a:sym typeface="Times New Roman"/>
                        </a:rPr>
                        <a:t>New Code Output</a:t>
                      </a:r>
                      <a:endParaRPr b="1"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sz="900">
                          <a:latin typeface="Times New Roman"/>
                          <a:ea typeface="Times New Roman"/>
                          <a:cs typeface="Times New Roman"/>
                          <a:sym typeface="Times New Roman"/>
                        </a:rPr>
                        <a:t>Difference/Advantage</a:t>
                      </a:r>
                      <a:endParaRPr b="1"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534000">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Accuracy</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~0.935 (train) / ~0.919 (test)</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0.948 / 0.954</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Higher, shows slight improvement</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534000">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Precision</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0.989</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New, almost no false alarms</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401800">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Recall</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0.918</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New, high fraud detection rate</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534000">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F1-score</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0.952</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New, balanced effectiveness</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534000">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AUC</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0.939</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900">
                          <a:latin typeface="Times New Roman"/>
                          <a:ea typeface="Times New Roman"/>
                          <a:cs typeface="Times New Roman"/>
                          <a:sym typeface="Times New Roman"/>
                        </a:rPr>
                        <a:t>New, strong overall discrimination capability</a:t>
                      </a:r>
                      <a:endParaRPr sz="900">
                        <a:latin typeface="Times New Roman"/>
                        <a:ea typeface="Times New Roman"/>
                        <a:cs typeface="Times New Roman"/>
                        <a:sym typeface="Times New Roman"/>
                      </a:endParaRPr>
                    </a:p>
                  </a:txBody>
                  <a:tcPr marT="12700" marB="12700" marR="12700" marL="12700">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idx="1" type="body"/>
          </p:nvPr>
        </p:nvSpPr>
        <p:spPr>
          <a:xfrm>
            <a:off x="1235300" y="752700"/>
            <a:ext cx="6257400" cy="420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2"/>
              </a:buClr>
              <a:buSzPts val="1100"/>
              <a:buFont typeface="Arial"/>
              <a:buNone/>
            </a:pPr>
            <a:r>
              <a:rPr b="1" lang="en" sz="900">
                <a:latin typeface="Arial"/>
                <a:ea typeface="Arial"/>
                <a:cs typeface="Arial"/>
                <a:sym typeface="Arial"/>
              </a:rPr>
              <a:t>Key Insights:</a:t>
            </a:r>
            <a:br>
              <a:rPr b="1" lang="en" sz="900">
                <a:latin typeface="Arial"/>
                <a:ea typeface="Arial"/>
                <a:cs typeface="Arial"/>
                <a:sym typeface="Arial"/>
              </a:rPr>
            </a:br>
            <a:endParaRPr b="1" sz="900">
              <a:latin typeface="Arial"/>
              <a:ea typeface="Arial"/>
              <a:cs typeface="Arial"/>
              <a:sym typeface="Arial"/>
            </a:endParaRPr>
          </a:p>
          <a:p>
            <a:pPr indent="-285750" lvl="0" marL="457200" rtl="0" algn="l">
              <a:lnSpc>
                <a:spcPct val="100000"/>
              </a:lnSpc>
              <a:spcBef>
                <a:spcPts val="1200"/>
              </a:spcBef>
              <a:spcAft>
                <a:spcPts val="0"/>
              </a:spcAft>
              <a:buSzPts val="900"/>
              <a:buFont typeface="Arial"/>
              <a:buChar char="●"/>
            </a:pPr>
            <a:r>
              <a:rPr lang="en" sz="900">
                <a:latin typeface="Arial"/>
                <a:ea typeface="Arial"/>
                <a:cs typeface="Arial"/>
                <a:sym typeface="Arial"/>
              </a:rPr>
              <a:t>Even a simple logistic regression model can perform well on balanced data.</a:t>
            </a:r>
            <a:br>
              <a:rPr lang="en" sz="900">
                <a:latin typeface="Arial"/>
                <a:ea typeface="Arial"/>
                <a:cs typeface="Arial"/>
                <a:sym typeface="Arial"/>
              </a:rPr>
            </a:br>
            <a:endParaRPr sz="900">
              <a:latin typeface="Arial"/>
              <a:ea typeface="Arial"/>
              <a:cs typeface="Arial"/>
              <a:sym typeface="Arial"/>
            </a:endParaRPr>
          </a:p>
          <a:p>
            <a:pPr indent="-285750" lvl="0" marL="457200" rtl="0" algn="l">
              <a:lnSpc>
                <a:spcPct val="100000"/>
              </a:lnSpc>
              <a:spcBef>
                <a:spcPts val="0"/>
              </a:spcBef>
              <a:spcAft>
                <a:spcPts val="0"/>
              </a:spcAft>
              <a:buSzPts val="900"/>
              <a:buFont typeface="Arial"/>
              <a:buChar char="●"/>
            </a:pPr>
            <a:r>
              <a:rPr lang="en" sz="900">
                <a:latin typeface="Arial"/>
                <a:ea typeface="Arial"/>
                <a:cs typeface="Arial"/>
                <a:sym typeface="Arial"/>
              </a:rPr>
              <a:t>Balanced sampling and clear code improve both results and transparency.</a:t>
            </a:r>
            <a:br>
              <a:rPr lang="en" sz="900">
                <a:latin typeface="Arial"/>
                <a:ea typeface="Arial"/>
                <a:cs typeface="Arial"/>
                <a:sym typeface="Arial"/>
              </a:rPr>
            </a:br>
            <a:endParaRPr sz="900">
              <a:latin typeface="Arial"/>
              <a:ea typeface="Arial"/>
              <a:cs typeface="Arial"/>
              <a:sym typeface="Arial"/>
            </a:endParaRPr>
          </a:p>
          <a:p>
            <a:pPr indent="-285750" lvl="0" marL="457200" rtl="0" algn="l">
              <a:lnSpc>
                <a:spcPct val="100000"/>
              </a:lnSpc>
              <a:spcBef>
                <a:spcPts val="0"/>
              </a:spcBef>
              <a:spcAft>
                <a:spcPts val="0"/>
              </a:spcAft>
              <a:buSzPts val="900"/>
              <a:buFont typeface="Arial"/>
              <a:buChar char="●"/>
            </a:pPr>
            <a:r>
              <a:rPr lang="en" sz="900">
                <a:latin typeface="Arial"/>
                <a:ea typeface="Arial"/>
                <a:cs typeface="Arial"/>
                <a:sym typeface="Arial"/>
              </a:rPr>
              <a:t>The new approach outperformed the original in both accuracy and completeness.</a:t>
            </a:r>
            <a:br>
              <a:rPr lang="en" sz="900">
                <a:latin typeface="Arial"/>
                <a:ea typeface="Arial"/>
                <a:cs typeface="Arial"/>
                <a:sym typeface="Arial"/>
              </a:rPr>
            </a:br>
            <a:endParaRPr sz="900">
              <a:latin typeface="Arial"/>
              <a:ea typeface="Arial"/>
              <a:cs typeface="Arial"/>
              <a:sym typeface="Arial"/>
            </a:endParaRPr>
          </a:p>
          <a:p>
            <a:pPr indent="0" lvl="0" marL="0" rtl="0" algn="l">
              <a:lnSpc>
                <a:spcPct val="100000"/>
              </a:lnSpc>
              <a:spcBef>
                <a:spcPts val="1200"/>
              </a:spcBef>
              <a:spcAft>
                <a:spcPts val="0"/>
              </a:spcAft>
              <a:buClr>
                <a:schemeClr val="dk2"/>
              </a:buClr>
              <a:buSzPts val="1100"/>
              <a:buFont typeface="Arial"/>
              <a:buNone/>
            </a:pPr>
            <a:r>
              <a:rPr b="1" lang="en" sz="900">
                <a:latin typeface="Arial"/>
                <a:ea typeface="Arial"/>
                <a:cs typeface="Arial"/>
                <a:sym typeface="Arial"/>
              </a:rPr>
              <a:t>Limitations:</a:t>
            </a:r>
            <a:br>
              <a:rPr b="1" lang="en" sz="900">
                <a:latin typeface="Arial"/>
                <a:ea typeface="Arial"/>
                <a:cs typeface="Arial"/>
                <a:sym typeface="Arial"/>
              </a:rPr>
            </a:br>
            <a:endParaRPr b="1" sz="900">
              <a:latin typeface="Arial"/>
              <a:ea typeface="Arial"/>
              <a:cs typeface="Arial"/>
              <a:sym typeface="Arial"/>
            </a:endParaRPr>
          </a:p>
          <a:p>
            <a:pPr indent="-285750" lvl="0" marL="457200" rtl="0" algn="l">
              <a:lnSpc>
                <a:spcPct val="100000"/>
              </a:lnSpc>
              <a:spcBef>
                <a:spcPts val="1200"/>
              </a:spcBef>
              <a:spcAft>
                <a:spcPts val="0"/>
              </a:spcAft>
              <a:buSzPts val="900"/>
              <a:buFont typeface="Arial"/>
              <a:buChar char="●"/>
            </a:pPr>
            <a:r>
              <a:rPr lang="en" sz="900">
                <a:latin typeface="Arial"/>
                <a:ea typeface="Arial"/>
                <a:cs typeface="Arial"/>
                <a:sym typeface="Arial"/>
              </a:rPr>
              <a:t>Undersampling may lose important information (real data is more imbalanced).</a:t>
            </a:r>
            <a:br>
              <a:rPr lang="en" sz="900">
                <a:latin typeface="Arial"/>
                <a:ea typeface="Arial"/>
                <a:cs typeface="Arial"/>
                <a:sym typeface="Arial"/>
              </a:rPr>
            </a:br>
            <a:endParaRPr sz="900">
              <a:latin typeface="Arial"/>
              <a:ea typeface="Arial"/>
              <a:cs typeface="Arial"/>
              <a:sym typeface="Arial"/>
            </a:endParaRPr>
          </a:p>
          <a:p>
            <a:pPr indent="-285750" lvl="0" marL="457200" rtl="0" algn="l">
              <a:lnSpc>
                <a:spcPct val="100000"/>
              </a:lnSpc>
              <a:spcBef>
                <a:spcPts val="0"/>
              </a:spcBef>
              <a:spcAft>
                <a:spcPts val="0"/>
              </a:spcAft>
              <a:buSzPts val="900"/>
              <a:buFont typeface="Arial"/>
              <a:buChar char="●"/>
            </a:pPr>
            <a:r>
              <a:rPr lang="en" sz="900">
                <a:latin typeface="Arial"/>
                <a:ea typeface="Arial"/>
                <a:cs typeface="Arial"/>
                <a:sym typeface="Arial"/>
              </a:rPr>
              <a:t>No feature engineering or deep analysis included.</a:t>
            </a:r>
            <a:br>
              <a:rPr lang="en" sz="900">
                <a:latin typeface="Arial"/>
                <a:ea typeface="Arial"/>
                <a:cs typeface="Arial"/>
                <a:sym typeface="Arial"/>
              </a:rPr>
            </a:br>
            <a:endParaRPr sz="900">
              <a:latin typeface="Arial"/>
              <a:ea typeface="Arial"/>
              <a:cs typeface="Arial"/>
              <a:sym typeface="Arial"/>
            </a:endParaRPr>
          </a:p>
          <a:p>
            <a:pPr indent="0" lvl="0" marL="0" rtl="0" algn="l">
              <a:lnSpc>
                <a:spcPct val="100000"/>
              </a:lnSpc>
              <a:spcBef>
                <a:spcPts val="1200"/>
              </a:spcBef>
              <a:spcAft>
                <a:spcPts val="0"/>
              </a:spcAft>
              <a:buClr>
                <a:schemeClr val="dk2"/>
              </a:buClr>
              <a:buSzPts val="1100"/>
              <a:buFont typeface="Arial"/>
              <a:buNone/>
            </a:pPr>
            <a:r>
              <a:rPr b="1" lang="en" sz="900">
                <a:latin typeface="Arial"/>
                <a:ea typeface="Arial"/>
                <a:cs typeface="Arial"/>
                <a:sym typeface="Arial"/>
              </a:rPr>
              <a:t>Conclusion:</a:t>
            </a:r>
            <a:br>
              <a:rPr b="1" lang="en" sz="900">
                <a:latin typeface="Arial"/>
                <a:ea typeface="Arial"/>
                <a:cs typeface="Arial"/>
                <a:sym typeface="Arial"/>
              </a:rPr>
            </a:br>
            <a:endParaRPr b="1" sz="900">
              <a:latin typeface="Arial"/>
              <a:ea typeface="Arial"/>
              <a:cs typeface="Arial"/>
              <a:sym typeface="Arial"/>
            </a:endParaRPr>
          </a:p>
          <a:p>
            <a:pPr indent="-285750" lvl="0" marL="457200" rtl="0" algn="l">
              <a:lnSpc>
                <a:spcPct val="100000"/>
              </a:lnSpc>
              <a:spcBef>
                <a:spcPts val="1200"/>
              </a:spcBef>
              <a:spcAft>
                <a:spcPts val="0"/>
              </a:spcAft>
              <a:buSzPts val="900"/>
              <a:buFont typeface="Arial"/>
              <a:buChar char="●"/>
            </a:pPr>
            <a:r>
              <a:rPr lang="en" sz="900">
                <a:latin typeface="Arial"/>
                <a:ea typeface="Arial"/>
                <a:cs typeface="Arial"/>
                <a:sym typeface="Arial"/>
              </a:rPr>
              <a:t>Logistic regression is a strong baseline for fraud detection.</a:t>
            </a:r>
            <a:br>
              <a:rPr lang="en" sz="900">
                <a:latin typeface="Arial"/>
                <a:ea typeface="Arial"/>
                <a:cs typeface="Arial"/>
                <a:sym typeface="Arial"/>
              </a:rPr>
            </a:br>
            <a:endParaRPr sz="900">
              <a:latin typeface="Arial"/>
              <a:ea typeface="Arial"/>
              <a:cs typeface="Arial"/>
              <a:sym typeface="Arial"/>
            </a:endParaRPr>
          </a:p>
          <a:p>
            <a:pPr indent="-285750" lvl="0" marL="457200" rtl="0" algn="l">
              <a:lnSpc>
                <a:spcPct val="100000"/>
              </a:lnSpc>
              <a:spcBef>
                <a:spcPts val="0"/>
              </a:spcBef>
              <a:spcAft>
                <a:spcPts val="0"/>
              </a:spcAft>
              <a:buSzPts val="900"/>
              <a:buFont typeface="Arial"/>
              <a:buChar char="●"/>
            </a:pPr>
            <a:r>
              <a:rPr lang="en" sz="900">
                <a:latin typeface="Arial"/>
                <a:ea typeface="Arial"/>
                <a:cs typeface="Arial"/>
                <a:sym typeface="Arial"/>
              </a:rPr>
              <a:t>Comprehensive evaluation is crucial.</a:t>
            </a:r>
            <a:br>
              <a:rPr lang="en" sz="900">
                <a:latin typeface="Arial"/>
                <a:ea typeface="Arial"/>
                <a:cs typeface="Arial"/>
                <a:sym typeface="Arial"/>
              </a:rPr>
            </a:br>
            <a:endParaRPr sz="900">
              <a:latin typeface="Arial"/>
              <a:ea typeface="Arial"/>
              <a:cs typeface="Arial"/>
              <a:sym typeface="Arial"/>
            </a:endParaRPr>
          </a:p>
          <a:p>
            <a:pPr indent="-285750" lvl="0" marL="457200" rtl="0" algn="l">
              <a:lnSpc>
                <a:spcPct val="100000"/>
              </a:lnSpc>
              <a:spcBef>
                <a:spcPts val="0"/>
              </a:spcBef>
              <a:spcAft>
                <a:spcPts val="0"/>
              </a:spcAft>
              <a:buSzPts val="900"/>
              <a:buFont typeface="Arial"/>
              <a:buChar char="●"/>
            </a:pPr>
            <a:r>
              <a:rPr lang="en" sz="900">
                <a:latin typeface="Arial"/>
                <a:ea typeface="Arial"/>
                <a:cs typeface="Arial"/>
                <a:sym typeface="Arial"/>
              </a:rPr>
              <a:t>Future work: Test on imbalanced data &amp; apply advanced feature engineering.</a:t>
            </a:r>
            <a:endParaRPr sz="900">
              <a:latin typeface="Arial"/>
              <a:ea typeface="Arial"/>
              <a:cs typeface="Arial"/>
              <a:sym typeface="Arial"/>
            </a:endParaRPr>
          </a:p>
          <a:p>
            <a:pPr indent="0" lvl="0" marL="0" rtl="0" algn="l">
              <a:lnSpc>
                <a:spcPct val="100000"/>
              </a:lnSpc>
              <a:spcBef>
                <a:spcPts val="1200"/>
              </a:spcBef>
              <a:spcAft>
                <a:spcPts val="0"/>
              </a:spcAft>
              <a:buNone/>
            </a:pPr>
            <a:r>
              <a:t/>
            </a:r>
            <a:endParaRPr b="1" sz="800">
              <a:latin typeface="Arial"/>
              <a:ea typeface="Arial"/>
              <a:cs typeface="Arial"/>
              <a:sym typeface="Arial"/>
            </a:endParaRPr>
          </a:p>
          <a:p>
            <a:pPr indent="0" lvl="0" marL="0" rtl="0" algn="l">
              <a:lnSpc>
                <a:spcPct val="100000"/>
              </a:lnSpc>
              <a:spcBef>
                <a:spcPts val="1200"/>
              </a:spcBef>
              <a:spcAft>
                <a:spcPts val="0"/>
              </a:spcAft>
              <a:buNone/>
            </a:pPr>
            <a:r>
              <a:t/>
            </a:r>
            <a:endParaRPr b="1" sz="800">
              <a:latin typeface="Arial"/>
              <a:ea typeface="Arial"/>
              <a:cs typeface="Arial"/>
              <a:sym typeface="Arial"/>
            </a:endParaRPr>
          </a:p>
        </p:txBody>
      </p:sp>
      <p:sp>
        <p:nvSpPr>
          <p:cNvPr id="535" name="Google Shape;535;p78"/>
          <p:cNvSpPr/>
          <p:nvPr>
            <p:ph idx="3" type="pic"/>
          </p:nvPr>
        </p:nvSpPr>
        <p:spPr>
          <a:xfrm>
            <a:off x="8596800" y="223475"/>
            <a:ext cx="318600" cy="318600"/>
          </a:xfrm>
          <a:prstGeom prst="ellipse">
            <a:avLst/>
          </a:prstGeom>
        </p:spPr>
      </p:sp>
      <p:sp>
        <p:nvSpPr>
          <p:cNvPr id="536" name="Google Shape;536;p78"/>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78"/>
          <p:cNvSpPr txBox="1"/>
          <p:nvPr>
            <p:ph type="title"/>
          </p:nvPr>
        </p:nvSpPr>
        <p:spPr>
          <a:xfrm>
            <a:off x="970231" y="321625"/>
            <a:ext cx="4096500" cy="393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Times New Roman"/>
                <a:ea typeface="Times New Roman"/>
                <a:cs typeface="Times New Roman"/>
                <a:sym typeface="Times New Roman"/>
              </a:rPr>
              <a:t>Performance Metrics &amp; Key Results</a:t>
            </a:r>
            <a:endParaRPr sz="2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9"/>
          <p:cNvSpPr txBox="1"/>
          <p:nvPr>
            <p:ph idx="1" type="body"/>
          </p:nvPr>
        </p:nvSpPr>
        <p:spPr>
          <a:xfrm>
            <a:off x="970225" y="770775"/>
            <a:ext cx="3729900" cy="218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KNN is a simple, instance-based classification method.</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Predicts a transaction's label (fraud or not) based on the 'k' closest examples in the training set.</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Requires feature scaling because it relies on distance calculations.</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Works well on small to medium datasets but can be slow on very large datasets.</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Measures the distance between a new point and all training data points.</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Selects the k nearest neighbors and assigns the most common class.</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543" name="Google Shape;543;p79"/>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5151B"/>
                </a:solidFill>
                <a:latin typeface="Times New Roman"/>
                <a:ea typeface="Times New Roman"/>
                <a:cs typeface="Times New Roman"/>
                <a:sym typeface="Times New Roman"/>
              </a:rPr>
              <a:t>K Nearest Neighbor Models</a:t>
            </a:r>
            <a:endParaRPr>
              <a:solidFill>
                <a:srgbClr val="15151B"/>
              </a:solidFill>
              <a:latin typeface="Times New Roman"/>
              <a:ea typeface="Times New Roman"/>
              <a:cs typeface="Times New Roman"/>
              <a:sym typeface="Times New Roman"/>
            </a:endParaRPr>
          </a:p>
        </p:txBody>
      </p:sp>
      <p:sp>
        <p:nvSpPr>
          <p:cNvPr id="544" name="Google Shape;544;p79"/>
          <p:cNvSpPr txBox="1"/>
          <p:nvPr>
            <p:ph idx="2" type="body"/>
          </p:nvPr>
        </p:nvSpPr>
        <p:spPr>
          <a:xfrm>
            <a:off x="5235225" y="824225"/>
            <a:ext cx="3321600" cy="347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Arial"/>
              <a:buChar char="●"/>
            </a:pPr>
            <a:r>
              <a:rPr lang="en" sz="1200">
                <a:latin typeface="Times New Roman"/>
                <a:ea typeface="Times New Roman"/>
                <a:cs typeface="Times New Roman"/>
                <a:sym typeface="Times New Roman"/>
              </a:rPr>
              <a:t>Majority class (non-fraud) overwhelms minority class (fraud).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Arial"/>
              <a:buChar char="●"/>
            </a:pPr>
            <a:r>
              <a:rPr lang="en" sz="1200">
                <a:latin typeface="Times New Roman"/>
                <a:ea typeface="Times New Roman"/>
                <a:cs typeface="Times New Roman"/>
                <a:sym typeface="Times New Roman"/>
              </a:rPr>
              <a:t>Without adjustments, KNN tends to predict "not fraud" almost all the time.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Small </a:t>
            </a:r>
            <a:r>
              <a:rPr lang="en" sz="1200">
                <a:latin typeface="Times New Roman"/>
                <a:ea typeface="Times New Roman"/>
                <a:cs typeface="Times New Roman"/>
                <a:sym typeface="Times New Roman"/>
              </a:rPr>
              <a:t>values of k capture local patterns but are sensitive to noise whereas large values of k oversimplify and can miss frauds</a:t>
            </a:r>
            <a:endParaRPr sz="1200">
              <a:latin typeface="Times New Roman"/>
              <a:ea typeface="Times New Roman"/>
              <a:cs typeface="Times New Roman"/>
              <a:sym typeface="Times New Roman"/>
            </a:endParaRPr>
          </a:p>
          <a:p>
            <a:pPr indent="0" lvl="0" marL="0" rtl="0" algn="l">
              <a:spcBef>
                <a:spcPts val="1000"/>
              </a:spcBef>
              <a:spcAft>
                <a:spcPts val="1000"/>
              </a:spcAft>
              <a:buNone/>
            </a:pPr>
            <a:r>
              <a:t/>
            </a:r>
            <a:endParaRPr sz="1200">
              <a:latin typeface="Times New Roman"/>
              <a:ea typeface="Times New Roman"/>
              <a:cs typeface="Times New Roman"/>
              <a:sym typeface="Times New Roman"/>
            </a:endParaRPr>
          </a:p>
        </p:txBody>
      </p:sp>
      <p:sp>
        <p:nvSpPr>
          <p:cNvPr id="545" name="Google Shape;545;p79"/>
          <p:cNvSpPr/>
          <p:nvPr>
            <p:ph idx="3" type="pic"/>
          </p:nvPr>
        </p:nvSpPr>
        <p:spPr>
          <a:xfrm>
            <a:off x="8596800" y="223475"/>
            <a:ext cx="318600" cy="318600"/>
          </a:xfrm>
          <a:prstGeom prst="ellipse">
            <a:avLst/>
          </a:prstGeom>
        </p:spPr>
      </p:sp>
      <p:pic>
        <p:nvPicPr>
          <p:cNvPr id="546" name="Google Shape;546;p79"/>
          <p:cNvPicPr preferRelativeResize="0"/>
          <p:nvPr/>
        </p:nvPicPr>
        <p:blipFill>
          <a:blip r:embed="rId3">
            <a:alphaModFix/>
          </a:blip>
          <a:stretch>
            <a:fillRect/>
          </a:stretch>
        </p:blipFill>
        <p:spPr>
          <a:xfrm>
            <a:off x="5620475" y="2927025"/>
            <a:ext cx="2551097" cy="188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idx="1" type="body"/>
          </p:nvPr>
        </p:nvSpPr>
        <p:spPr>
          <a:xfrm>
            <a:off x="970225" y="770775"/>
            <a:ext cx="3729900" cy="305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200">
                <a:solidFill>
                  <a:srgbClr val="000000"/>
                </a:solidFill>
                <a:latin typeface="Times New Roman"/>
                <a:ea typeface="Times New Roman"/>
                <a:cs typeface="Times New Roman"/>
                <a:sym typeface="Times New Roman"/>
              </a:rPr>
              <a:t>Trained a K-Nearest Neighbors (KNN) model with k = 5 neighbors.</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No hyperparameter tuning was performed, k value was selected manually.</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Used full training data without sampling.</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Evaluation Metrics: Classification Report, AUPRC.</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Strengths:</a:t>
            </a:r>
            <a:endParaRPr sz="1200">
              <a:solidFill>
                <a:srgbClr val="000000"/>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High precision (few false fraud predictions).</a:t>
            </a:r>
            <a:endParaRPr sz="1200">
              <a:solidFill>
                <a:srgbClr val="000000"/>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Very low number of false positives</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Limitations:</a:t>
            </a:r>
            <a:endParaRPr sz="1200">
              <a:solidFill>
                <a:srgbClr val="000000"/>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Fixed k might not be the best choice for this dataset.</a:t>
            </a:r>
            <a:endParaRPr sz="1200">
              <a:solidFill>
                <a:srgbClr val="000000"/>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Could miss opportunities to improve fraud detection performance.</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552" name="Google Shape;552;p80"/>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Basic K Nearest Neighbor</a:t>
            </a:r>
            <a:endParaRPr>
              <a:solidFill>
                <a:srgbClr val="000000"/>
              </a:solidFill>
              <a:latin typeface="Times New Roman"/>
              <a:ea typeface="Times New Roman"/>
              <a:cs typeface="Times New Roman"/>
              <a:sym typeface="Times New Roman"/>
            </a:endParaRPr>
          </a:p>
        </p:txBody>
      </p:sp>
      <p:sp>
        <p:nvSpPr>
          <p:cNvPr id="553" name="Google Shape;553;p80"/>
          <p:cNvSpPr/>
          <p:nvPr>
            <p:ph idx="3" type="pic"/>
          </p:nvPr>
        </p:nvSpPr>
        <p:spPr>
          <a:xfrm>
            <a:off x="8596800" y="223475"/>
            <a:ext cx="318600" cy="318600"/>
          </a:xfrm>
          <a:prstGeom prst="ellipse">
            <a:avLst/>
          </a:prstGeom>
        </p:spPr>
      </p:sp>
      <p:pic>
        <p:nvPicPr>
          <p:cNvPr id="554" name="Google Shape;554;p80"/>
          <p:cNvPicPr preferRelativeResize="0"/>
          <p:nvPr/>
        </p:nvPicPr>
        <p:blipFill>
          <a:blip r:embed="rId3">
            <a:alphaModFix/>
          </a:blip>
          <a:stretch>
            <a:fillRect/>
          </a:stretch>
        </p:blipFill>
        <p:spPr>
          <a:xfrm>
            <a:off x="5109735" y="1531338"/>
            <a:ext cx="3572575" cy="20808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1"/>
          <p:cNvSpPr txBox="1"/>
          <p:nvPr>
            <p:ph idx="1" type="body"/>
          </p:nvPr>
        </p:nvSpPr>
        <p:spPr>
          <a:xfrm>
            <a:off x="462800" y="762950"/>
            <a:ext cx="3729900" cy="318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200">
                <a:solidFill>
                  <a:srgbClr val="000000"/>
                </a:solidFill>
                <a:latin typeface="Times New Roman"/>
                <a:ea typeface="Times New Roman"/>
                <a:cs typeface="Times New Roman"/>
                <a:sym typeface="Times New Roman"/>
              </a:rPr>
              <a:t>Performed tuning by testing k values from 1 to 10.</a:t>
            </a:r>
            <a:endParaRPr sz="12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Clr>
                <a:srgbClr val="000000"/>
              </a:buClr>
              <a:buSzPts val="1300"/>
              <a:buChar char="●"/>
            </a:pPr>
            <a:r>
              <a:rPr lang="en" sz="1200">
                <a:solidFill>
                  <a:srgbClr val="000000"/>
                </a:solidFill>
                <a:latin typeface="Times New Roman"/>
                <a:ea typeface="Times New Roman"/>
                <a:cs typeface="Times New Roman"/>
                <a:sym typeface="Times New Roman"/>
              </a:rPr>
              <a:t>Used a small sample (5,000 transactions) for quicker tuning while maintaining class balance.</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Evaluated each k using AUPRC (Area Under the Precision-Recall Curve) to focus on fraud detection performance.</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Selected the best k automatically based on the highest AUPRC score.</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Times New Roman"/>
                <a:ea typeface="Times New Roman"/>
                <a:cs typeface="Times New Roman"/>
                <a:sym typeface="Times New Roman"/>
              </a:rPr>
              <a:t>Retrained the final KNN model on the full training set using the optimal k.</a:t>
            </a:r>
            <a:endParaRPr sz="1200">
              <a:solidFill>
                <a:srgbClr val="000000"/>
              </a:solidFill>
              <a:latin typeface="Times New Roman"/>
              <a:ea typeface="Times New Roman"/>
              <a:cs typeface="Times New Roman"/>
              <a:sym typeface="Times New Roman"/>
            </a:endParaRPr>
          </a:p>
        </p:txBody>
      </p:sp>
      <p:sp>
        <p:nvSpPr>
          <p:cNvPr id="560" name="Google Shape;560;p81"/>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Tuned K Nearest Neighbor</a:t>
            </a:r>
            <a:endParaRPr>
              <a:solidFill>
                <a:srgbClr val="000000"/>
              </a:solidFill>
              <a:latin typeface="Times New Roman"/>
              <a:ea typeface="Times New Roman"/>
              <a:cs typeface="Times New Roman"/>
              <a:sym typeface="Times New Roman"/>
            </a:endParaRPr>
          </a:p>
        </p:txBody>
      </p:sp>
      <p:sp>
        <p:nvSpPr>
          <p:cNvPr id="561" name="Google Shape;561;p81"/>
          <p:cNvSpPr/>
          <p:nvPr>
            <p:ph idx="3" type="pic"/>
          </p:nvPr>
        </p:nvSpPr>
        <p:spPr>
          <a:xfrm>
            <a:off x="8596800" y="223475"/>
            <a:ext cx="318600" cy="318600"/>
          </a:xfrm>
          <a:prstGeom prst="ellipse">
            <a:avLst/>
          </a:prstGeom>
        </p:spPr>
      </p:sp>
      <p:pic>
        <p:nvPicPr>
          <p:cNvPr id="562" name="Google Shape;562;p81"/>
          <p:cNvPicPr preferRelativeResize="0"/>
          <p:nvPr/>
        </p:nvPicPr>
        <p:blipFill>
          <a:blip r:embed="rId3">
            <a:alphaModFix/>
          </a:blip>
          <a:stretch>
            <a:fillRect/>
          </a:stretch>
        </p:blipFill>
        <p:spPr>
          <a:xfrm>
            <a:off x="4340950" y="470599"/>
            <a:ext cx="4634652" cy="2284818"/>
          </a:xfrm>
          <a:prstGeom prst="rect">
            <a:avLst/>
          </a:prstGeom>
          <a:noFill/>
          <a:ln>
            <a:noFill/>
          </a:ln>
        </p:spPr>
      </p:pic>
      <p:sp>
        <p:nvSpPr>
          <p:cNvPr id="563" name="Google Shape;563;p81"/>
          <p:cNvSpPr txBox="1"/>
          <p:nvPr>
            <p:ph idx="2" type="body"/>
          </p:nvPr>
        </p:nvSpPr>
        <p:spPr>
          <a:xfrm>
            <a:off x="4997475" y="2692450"/>
            <a:ext cx="3321600" cy="2412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k = 2 achieved the highest AUPRC (0.7078) during tuning, indicating the best balance between precision and recall.</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A lower k captures local fraud patterns more effectively without being overwhelmed by the majority class.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Higher k values diluted performance, leading to lower recall and reduced AUPRC. k = 2 provided the strongest overall fraud detection for this dataset.</a:t>
            </a:r>
            <a:endParaRPr sz="1200">
              <a:latin typeface="Times New Roman"/>
              <a:ea typeface="Times New Roman"/>
              <a:cs typeface="Times New Roman"/>
              <a:sym typeface="Times New Roman"/>
            </a:endParaRPr>
          </a:p>
          <a:p>
            <a:pPr indent="0" lvl="0" marL="0" rtl="0" algn="l">
              <a:spcBef>
                <a:spcPts val="1000"/>
              </a:spcBef>
              <a:spcAft>
                <a:spcPts val="1000"/>
              </a:spcAft>
              <a:buNone/>
            </a:pPr>
            <a:r>
              <a:t/>
            </a:r>
            <a:endParaRPr sz="1200">
              <a:latin typeface="Times New Roman"/>
              <a:ea typeface="Times New Roman"/>
              <a:cs typeface="Times New Roman"/>
              <a:sym typeface="Times New Roman"/>
            </a:endParaRPr>
          </a:p>
        </p:txBody>
      </p:sp>
      <p:pic>
        <p:nvPicPr>
          <p:cNvPr id="564" name="Google Shape;564;p81"/>
          <p:cNvPicPr preferRelativeResize="0"/>
          <p:nvPr/>
        </p:nvPicPr>
        <p:blipFill>
          <a:blip r:embed="rId4">
            <a:alphaModFix/>
          </a:blip>
          <a:stretch>
            <a:fillRect/>
          </a:stretch>
        </p:blipFill>
        <p:spPr>
          <a:xfrm>
            <a:off x="884213" y="2965675"/>
            <a:ext cx="3213775" cy="205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2"/>
          <p:cNvSpPr txBox="1"/>
          <p:nvPr>
            <p:ph idx="1" type="body"/>
          </p:nvPr>
        </p:nvSpPr>
        <p:spPr>
          <a:xfrm>
            <a:off x="970234" y="770775"/>
            <a:ext cx="3729900" cy="1613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Applied SMOTE to balance the training data by generating synthetic fraud samples.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Performed k tuning (testing k=1 to 10) on a small sample.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Selected k = 10 based on highest AUPRC after SMOTE.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2500">
              <a:latin typeface="Times New Roman"/>
              <a:ea typeface="Times New Roman"/>
              <a:cs typeface="Times New Roman"/>
              <a:sym typeface="Times New Roman"/>
            </a:endParaRPr>
          </a:p>
        </p:txBody>
      </p:sp>
      <p:sp>
        <p:nvSpPr>
          <p:cNvPr id="570" name="Google Shape;570;p82"/>
          <p:cNvSpPr txBox="1"/>
          <p:nvPr>
            <p:ph type="title"/>
          </p:nvPr>
        </p:nvSpPr>
        <p:spPr>
          <a:xfrm>
            <a:off x="956150" y="327150"/>
            <a:ext cx="3729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K Nearest Neighbor with SMOTE Analysis (Synthetic Minority Oversampling Technique)</a:t>
            </a:r>
            <a:endParaRPr>
              <a:solidFill>
                <a:srgbClr val="000000"/>
              </a:solidFill>
              <a:latin typeface="Times New Roman"/>
              <a:ea typeface="Times New Roman"/>
              <a:cs typeface="Times New Roman"/>
              <a:sym typeface="Times New Roman"/>
            </a:endParaRPr>
          </a:p>
        </p:txBody>
      </p:sp>
      <p:sp>
        <p:nvSpPr>
          <p:cNvPr id="571" name="Google Shape;571;p82"/>
          <p:cNvSpPr txBox="1"/>
          <p:nvPr>
            <p:ph idx="2" type="body"/>
          </p:nvPr>
        </p:nvSpPr>
        <p:spPr>
          <a:xfrm>
            <a:off x="5117400" y="2503500"/>
            <a:ext cx="3321600" cy="2089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k=10 after SMOTE is expected, because balancing the dataset with synthetic frauds makes the data more uniform, requiring more neighbors to make reliable predictions.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k=10 being best is expected: SMOTE creates dense fraud clusters, so larger k values are better for stable predictions.</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SMOTE improved fraud detection (recall) but hurt precision by introducing synthetic noise.</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n" sz="1100">
                <a:latin typeface="Times New Roman"/>
                <a:ea typeface="Times New Roman"/>
                <a:cs typeface="Times New Roman"/>
                <a:sym typeface="Times New Roman"/>
              </a:rPr>
              <a:t>SMOTE is helpful when catching all frauds is more important than avoiding false positives.</a:t>
            </a:r>
            <a:endParaRPr sz="1100">
              <a:latin typeface="Times New Roman"/>
              <a:ea typeface="Times New Roman"/>
              <a:cs typeface="Times New Roman"/>
              <a:sym typeface="Times New Roman"/>
            </a:endParaRPr>
          </a:p>
        </p:txBody>
      </p:sp>
      <p:sp>
        <p:nvSpPr>
          <p:cNvPr id="572" name="Google Shape;572;p82"/>
          <p:cNvSpPr/>
          <p:nvPr>
            <p:ph idx="3" type="pic"/>
          </p:nvPr>
        </p:nvSpPr>
        <p:spPr>
          <a:xfrm>
            <a:off x="8596800" y="223475"/>
            <a:ext cx="318600" cy="318600"/>
          </a:xfrm>
          <a:prstGeom prst="ellipse">
            <a:avLst/>
          </a:prstGeom>
        </p:spPr>
      </p:sp>
      <p:pic>
        <p:nvPicPr>
          <p:cNvPr id="573" name="Google Shape;573;p82"/>
          <p:cNvPicPr preferRelativeResize="0"/>
          <p:nvPr/>
        </p:nvPicPr>
        <p:blipFill>
          <a:blip r:embed="rId3">
            <a:alphaModFix/>
          </a:blip>
          <a:stretch>
            <a:fillRect/>
          </a:stretch>
        </p:blipFill>
        <p:spPr>
          <a:xfrm>
            <a:off x="4725863" y="442850"/>
            <a:ext cx="4104676" cy="2060651"/>
          </a:xfrm>
          <a:prstGeom prst="rect">
            <a:avLst/>
          </a:prstGeom>
          <a:noFill/>
          <a:ln>
            <a:noFill/>
          </a:ln>
        </p:spPr>
      </p:pic>
      <p:pic>
        <p:nvPicPr>
          <p:cNvPr id="574" name="Google Shape;574;p82"/>
          <p:cNvPicPr preferRelativeResize="0"/>
          <p:nvPr/>
        </p:nvPicPr>
        <p:blipFill>
          <a:blip r:embed="rId4">
            <a:alphaModFix/>
          </a:blip>
          <a:stretch>
            <a:fillRect/>
          </a:stretch>
        </p:blipFill>
        <p:spPr>
          <a:xfrm>
            <a:off x="1090913" y="2429925"/>
            <a:ext cx="3460375" cy="223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3"/>
          <p:cNvSpPr txBox="1"/>
          <p:nvPr>
            <p:ph idx="1" type="body"/>
          </p:nvPr>
        </p:nvSpPr>
        <p:spPr>
          <a:xfrm>
            <a:off x="970234" y="770775"/>
            <a:ext cx="3729900" cy="16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latin typeface="Times New Roman"/>
                <a:ea typeface="Times New Roman"/>
                <a:cs typeface="Times New Roman"/>
                <a:sym typeface="Times New Roman"/>
              </a:rPr>
              <a:t>Basic KNN (k=5):</a:t>
            </a:r>
            <a:endParaRPr b="1" sz="1200">
              <a:latin typeface="Times New Roman"/>
              <a:ea typeface="Times New Roman"/>
              <a:cs typeface="Times New Roman"/>
              <a:sym typeface="Times New Roman"/>
            </a:endParaRPr>
          </a:p>
          <a:p>
            <a:pPr indent="-304800" lvl="0" marL="457200" rtl="0" algn="l">
              <a:lnSpc>
                <a:spcPct val="115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Strong precision (0.93) and solid recall (0.74); AUPRC = 0.8560.</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Good performance without tuning, but not optimiz</a:t>
            </a:r>
            <a:r>
              <a:rPr lang="en" sz="1200">
                <a:latin typeface="Times New Roman"/>
                <a:ea typeface="Times New Roman"/>
                <a:cs typeface="Times New Roman"/>
                <a:sym typeface="Times New Roman"/>
              </a:rPr>
              <a:t>e</a:t>
            </a:r>
            <a:r>
              <a:rPr lang="en" sz="1200">
                <a:latin typeface="Times New Roman"/>
                <a:ea typeface="Times New Roman"/>
                <a:cs typeface="Times New Roman"/>
                <a:sym typeface="Times New Roman"/>
              </a:rPr>
              <a:t>d.</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b="1" lang="en" sz="1200">
                <a:latin typeface="Times New Roman"/>
                <a:ea typeface="Times New Roman"/>
                <a:cs typeface="Times New Roman"/>
                <a:sym typeface="Times New Roman"/>
              </a:rPr>
              <a:t>Tuned KNN (best k=2):</a:t>
            </a:r>
            <a:endParaRPr b="1" sz="1200">
              <a:latin typeface="Times New Roman"/>
              <a:ea typeface="Times New Roman"/>
              <a:cs typeface="Times New Roman"/>
              <a:sym typeface="Times New Roman"/>
            </a:endParaRPr>
          </a:p>
          <a:p>
            <a:pPr indent="-304800" lvl="0" marL="457200" rtl="0" algn="l">
              <a:lnSpc>
                <a:spcPct val="115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Highest precision (0.96) and balanced recall (0.74); AUPRC = 0.8527.</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Arial"/>
              <a:buChar char="●"/>
            </a:pPr>
            <a:r>
              <a:rPr lang="en" sz="1200">
                <a:latin typeface="Times New Roman"/>
                <a:ea typeface="Times New Roman"/>
                <a:cs typeface="Times New Roman"/>
                <a:sym typeface="Times New Roman"/>
              </a:rPr>
              <a:t>Best overall model — strongest fraud detection balance.</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b="1" lang="en" sz="1200">
                <a:latin typeface="Times New Roman"/>
                <a:ea typeface="Times New Roman"/>
                <a:cs typeface="Times New Roman"/>
                <a:sym typeface="Times New Roman"/>
              </a:rPr>
              <a:t>KNN with SMOTE (best k=10):</a:t>
            </a:r>
            <a:endParaRPr b="1" sz="1200">
              <a:latin typeface="Times New Roman"/>
              <a:ea typeface="Times New Roman"/>
              <a:cs typeface="Times New Roman"/>
              <a:sym typeface="Times New Roman"/>
            </a:endParaRPr>
          </a:p>
          <a:p>
            <a:pPr indent="-304800" lvl="0" marL="457200" rtl="0" algn="l">
              <a:lnSpc>
                <a:spcPct val="115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Recall improved to 0.85, but precision dropped to 0.36; AUPRC = 0.7578.</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Caught more frauds but created many more false positives.</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Times New Roman"/>
              <a:ea typeface="Times New Roman"/>
              <a:cs typeface="Times New Roman"/>
              <a:sym typeface="Times New Roman"/>
            </a:endParaRPr>
          </a:p>
        </p:txBody>
      </p:sp>
      <p:sp>
        <p:nvSpPr>
          <p:cNvPr id="580" name="Google Shape;580;p8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KNN Final Summary</a:t>
            </a:r>
            <a:endParaRPr>
              <a:solidFill>
                <a:srgbClr val="000000"/>
              </a:solidFill>
              <a:latin typeface="Times New Roman"/>
              <a:ea typeface="Times New Roman"/>
              <a:cs typeface="Times New Roman"/>
              <a:sym typeface="Times New Roman"/>
            </a:endParaRPr>
          </a:p>
        </p:txBody>
      </p:sp>
      <p:sp>
        <p:nvSpPr>
          <p:cNvPr id="581" name="Google Shape;581;p83"/>
          <p:cNvSpPr txBox="1"/>
          <p:nvPr>
            <p:ph idx="2" type="body"/>
          </p:nvPr>
        </p:nvSpPr>
        <p:spPr>
          <a:xfrm>
            <a:off x="5235225" y="824225"/>
            <a:ext cx="33216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Is KNN Ideal?</a:t>
            </a:r>
            <a:endParaRPr b="1" sz="1200">
              <a:latin typeface="Times New Roman"/>
              <a:ea typeface="Times New Roman"/>
              <a:cs typeface="Times New Roman"/>
              <a:sym typeface="Times New Roman"/>
            </a:endParaRPr>
          </a:p>
          <a:p>
            <a:pPr indent="-304800" lvl="0" marL="457200" rtl="0" algn="l">
              <a:spcBef>
                <a:spcPts val="1000"/>
              </a:spcBef>
              <a:spcAft>
                <a:spcPts val="0"/>
              </a:spcAft>
              <a:buSzPts val="1200"/>
              <a:buFont typeface="Times New Roman"/>
              <a:buChar char="●"/>
            </a:pPr>
            <a:r>
              <a:rPr lang="en" sz="1200">
                <a:latin typeface="Times New Roman"/>
                <a:ea typeface="Times New Roman"/>
                <a:cs typeface="Times New Roman"/>
                <a:sym typeface="Times New Roman"/>
              </a:rPr>
              <a:t>Good as a baseline: Simple, interpretable, decent precision after tuning.</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Not ideal for large-scale deployment: Slow on large datasets and sensitive to imbalance.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KNN struggles with heavily imbalanced data, because the majority class (proper transactions) overwhelms minority class predictions (fraud).</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Arial"/>
              <a:buChar char="●"/>
            </a:pPr>
            <a:r>
              <a:rPr lang="en" sz="1200">
                <a:latin typeface="Times New Roman"/>
                <a:ea typeface="Times New Roman"/>
                <a:cs typeface="Times New Roman"/>
                <a:sym typeface="Times New Roman"/>
              </a:rPr>
              <a:t>Balancing techniques like SMOTE are needed to help KNN perform better, but overall, other models are typically more effective for highly skewed datasets.</a:t>
            </a:r>
            <a:endParaRPr sz="1200">
              <a:latin typeface="Times New Roman"/>
              <a:ea typeface="Times New Roman"/>
              <a:cs typeface="Times New Roman"/>
              <a:sym typeface="Times New Roman"/>
            </a:endParaRPr>
          </a:p>
          <a:p>
            <a:pPr indent="0" lvl="0" marL="0" rtl="0" algn="l">
              <a:spcBef>
                <a:spcPts val="1000"/>
              </a:spcBef>
              <a:spcAft>
                <a:spcPts val="1000"/>
              </a:spcAft>
              <a:buNone/>
            </a:pPr>
            <a:r>
              <a:t/>
            </a:r>
            <a:endParaRPr sz="1200">
              <a:latin typeface="Times New Roman"/>
              <a:ea typeface="Times New Roman"/>
              <a:cs typeface="Times New Roman"/>
              <a:sym typeface="Times New Roman"/>
            </a:endParaRPr>
          </a:p>
        </p:txBody>
      </p:sp>
      <p:sp>
        <p:nvSpPr>
          <p:cNvPr id="582" name="Google Shape;582;p83"/>
          <p:cNvSpPr/>
          <p:nvPr>
            <p:ph idx="3" type="pic"/>
          </p:nvPr>
        </p:nvSpPr>
        <p:spPr>
          <a:xfrm>
            <a:off x="8596800" y="223475"/>
            <a:ext cx="318600" cy="318600"/>
          </a:xfrm>
          <a:prstGeom prst="ellipse">
            <a:avLst/>
          </a:prstGeom>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6" name="Shape 586"/>
        <p:cNvGrpSpPr/>
        <p:nvPr/>
      </p:nvGrpSpPr>
      <p:grpSpPr>
        <a:xfrm>
          <a:off x="0" y="0"/>
          <a:ext cx="0" cy="0"/>
          <a:chOff x="0" y="0"/>
          <a:chExt cx="0" cy="0"/>
        </a:xfrm>
      </p:grpSpPr>
      <p:sp>
        <p:nvSpPr>
          <p:cNvPr id="587" name="Google Shape;587;p84"/>
          <p:cNvSpPr txBox="1"/>
          <p:nvPr>
            <p:ph idx="1" type="body"/>
          </p:nvPr>
        </p:nvSpPr>
        <p:spPr>
          <a:xfrm>
            <a:off x="2135775" y="292950"/>
            <a:ext cx="41130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Hybrid Classification Models</a:t>
            </a:r>
            <a:endParaRPr b="1"/>
          </a:p>
        </p:txBody>
      </p:sp>
      <p:sp>
        <p:nvSpPr>
          <p:cNvPr id="588" name="Google Shape;588;p84"/>
          <p:cNvSpPr txBox="1"/>
          <p:nvPr>
            <p:ph type="title"/>
          </p:nvPr>
        </p:nvSpPr>
        <p:spPr>
          <a:xfrm>
            <a:off x="415475" y="1129250"/>
            <a:ext cx="5174700" cy="6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Comparative Study: EEMD-MMRVFLN+ vs. EMD-RVFLN</a:t>
            </a:r>
            <a:endParaRPr>
              <a:solidFill>
                <a:schemeClr val="lt1"/>
              </a:solidFill>
            </a:endParaRPr>
          </a:p>
        </p:txBody>
      </p:sp>
      <p:sp>
        <p:nvSpPr>
          <p:cNvPr id="589" name="Google Shape;589;p84"/>
          <p:cNvSpPr txBox="1"/>
          <p:nvPr>
            <p:ph idx="2" type="body"/>
          </p:nvPr>
        </p:nvSpPr>
        <p:spPr>
          <a:xfrm>
            <a:off x="5590175" y="1293525"/>
            <a:ext cx="3325200" cy="297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2"/>
              </a:buClr>
              <a:buSzPts val="1100"/>
              <a:buFont typeface="Arial"/>
              <a:buNone/>
            </a:pPr>
            <a:r>
              <a:rPr b="1" lang="en" sz="1100">
                <a:latin typeface="Arial"/>
                <a:ea typeface="Arial"/>
                <a:cs typeface="Arial"/>
                <a:sym typeface="Arial"/>
              </a:rPr>
              <a:t>Basic Properties: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W (Input weights)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b (Biases)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beta (Output weights)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n_hidden (Number of hidden neurons)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X is input feature</a:t>
            </a:r>
            <a:endParaRPr sz="1100">
              <a:latin typeface="Arial"/>
              <a:ea typeface="Arial"/>
              <a:cs typeface="Arial"/>
              <a:sym typeface="Arial"/>
            </a:endParaRPr>
          </a:p>
          <a:p>
            <a:pPr indent="0" lvl="0" marL="0" rtl="0" algn="l">
              <a:spcBef>
                <a:spcPts val="1200"/>
              </a:spcBef>
              <a:spcAft>
                <a:spcPts val="1000"/>
              </a:spcAft>
              <a:buNone/>
            </a:pPr>
            <a:r>
              <a:t/>
            </a:r>
            <a:endParaRPr/>
          </a:p>
        </p:txBody>
      </p:sp>
      <p:pic>
        <p:nvPicPr>
          <p:cNvPr id="590" name="Google Shape;590;p84"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591" name="Google Shape;591;p8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2" name="Google Shape;592;p84"/>
          <p:cNvSpPr txBox="1"/>
          <p:nvPr/>
        </p:nvSpPr>
        <p:spPr>
          <a:xfrm>
            <a:off x="436425" y="1901525"/>
            <a:ext cx="4353900" cy="25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EMD: Traditional signal decomposition and shallow random feature learning.</a:t>
            </a:r>
            <a:br>
              <a:rPr lang="en">
                <a:solidFill>
                  <a:schemeClr val="lt1"/>
                </a:solidFill>
                <a:latin typeface="Albert Sans"/>
                <a:ea typeface="Albert Sans"/>
                <a:cs typeface="Albert Sans"/>
                <a:sym typeface="Albert Sans"/>
              </a:rPr>
            </a:br>
            <a:endParaRPr>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Challenges:</a:t>
            </a:r>
            <a:br>
              <a:rPr lang="en">
                <a:solidFill>
                  <a:schemeClr val="lt1"/>
                </a:solidFill>
                <a:latin typeface="Albert Sans"/>
                <a:ea typeface="Albert Sans"/>
                <a:cs typeface="Albert Sans"/>
                <a:sym typeface="Albert Sans"/>
              </a:rPr>
            </a:br>
            <a:r>
              <a:rPr lang="en">
                <a:solidFill>
                  <a:schemeClr val="lt1"/>
                </a:solidFill>
                <a:latin typeface="Albert Sans"/>
                <a:ea typeface="Albert Sans"/>
                <a:cs typeface="Albert Sans"/>
                <a:sym typeface="Albert Sans"/>
              </a:rPr>
              <a:t> ▪ Mode mixing in EMD.</a:t>
            </a:r>
            <a:br>
              <a:rPr lang="en">
                <a:solidFill>
                  <a:schemeClr val="lt1"/>
                </a:solidFill>
                <a:latin typeface="Albert Sans"/>
                <a:ea typeface="Albert Sans"/>
                <a:cs typeface="Albert Sans"/>
                <a:sym typeface="Albert Sans"/>
              </a:rPr>
            </a:br>
            <a:r>
              <a:rPr lang="en">
                <a:solidFill>
                  <a:schemeClr val="lt1"/>
                </a:solidFill>
                <a:latin typeface="Albert Sans"/>
                <a:ea typeface="Albert Sans"/>
                <a:cs typeface="Albert Sans"/>
                <a:sym typeface="Albert Sans"/>
              </a:rPr>
              <a:t> ▪ Limited feature abstraction</a:t>
            </a:r>
            <a:br>
              <a:rPr lang="en">
                <a:solidFill>
                  <a:schemeClr val="lt1"/>
                </a:solidFill>
                <a:latin typeface="Albert Sans"/>
                <a:ea typeface="Albert Sans"/>
                <a:cs typeface="Albert Sans"/>
                <a:sym typeface="Albert Sans"/>
              </a:rPr>
            </a:br>
            <a:endParaRPr>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Motivation:</a:t>
            </a:r>
            <a:br>
              <a:rPr lang="en">
                <a:solidFill>
                  <a:schemeClr val="lt1"/>
                </a:solidFill>
                <a:latin typeface="Albert Sans"/>
                <a:ea typeface="Albert Sans"/>
                <a:cs typeface="Albert Sans"/>
                <a:sym typeface="Albert Sans"/>
              </a:rPr>
            </a:br>
            <a:r>
              <a:rPr lang="en">
                <a:solidFill>
                  <a:schemeClr val="lt1"/>
                </a:solidFill>
                <a:latin typeface="Albert Sans"/>
                <a:ea typeface="Albert Sans"/>
                <a:cs typeface="Albert Sans"/>
                <a:sym typeface="Albert Sans"/>
              </a:rPr>
              <a:t> ▪ Improve decomposition reliability</a:t>
            </a:r>
            <a:br>
              <a:rPr lang="en">
                <a:solidFill>
                  <a:schemeClr val="lt1"/>
                </a:solidFill>
                <a:latin typeface="Albert Sans"/>
                <a:ea typeface="Albert Sans"/>
                <a:cs typeface="Albert Sans"/>
                <a:sym typeface="Albert Sans"/>
              </a:rPr>
            </a:br>
            <a:r>
              <a:rPr lang="en">
                <a:solidFill>
                  <a:schemeClr val="lt1"/>
                </a:solidFill>
                <a:latin typeface="Albert Sans"/>
                <a:ea typeface="Albert Sans"/>
                <a:cs typeface="Albert Sans"/>
                <a:sym typeface="Albert Sans"/>
              </a:rPr>
              <a:t> ▪ Enhance model depth and feature fusion.</a:t>
            </a:r>
            <a:endParaRPr>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6" name="Shape 596"/>
        <p:cNvGrpSpPr/>
        <p:nvPr/>
      </p:nvGrpSpPr>
      <p:grpSpPr>
        <a:xfrm>
          <a:off x="0" y="0"/>
          <a:ext cx="0" cy="0"/>
          <a:chOff x="0" y="0"/>
          <a:chExt cx="0" cy="0"/>
        </a:xfrm>
      </p:grpSpPr>
      <p:sp>
        <p:nvSpPr>
          <p:cNvPr id="597" name="Google Shape;597;p85"/>
          <p:cNvSpPr txBox="1"/>
          <p:nvPr>
            <p:ph idx="1" type="body"/>
          </p:nvPr>
        </p:nvSpPr>
        <p:spPr>
          <a:xfrm>
            <a:off x="970225" y="770775"/>
            <a:ext cx="3729900" cy="3523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100">
                <a:latin typeface="Arial"/>
                <a:ea typeface="Arial"/>
                <a:cs typeface="Arial"/>
                <a:sym typeface="Arial"/>
              </a:rPr>
              <a:t>Methodology Overview</a:t>
            </a:r>
            <a:endParaRPr sz="1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n" sz="1100">
                <a:latin typeface="Arial"/>
                <a:ea typeface="Arial"/>
                <a:cs typeface="Arial"/>
                <a:sym typeface="Arial"/>
              </a:rPr>
              <a:t>Content:</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b="1" lang="en" sz="1100">
                <a:latin typeface="Arial"/>
                <a:ea typeface="Arial"/>
                <a:cs typeface="Arial"/>
                <a:sym typeface="Arial"/>
              </a:rPr>
              <a:t>EMD:</a:t>
            </a:r>
            <a:r>
              <a:rPr lang="en" sz="1100">
                <a:latin typeface="Arial"/>
                <a:ea typeface="Arial"/>
                <a:cs typeface="Arial"/>
                <a:sym typeface="Arial"/>
              </a:rPr>
              <a:t> Empirical Mode Decomposition for stable IMFs extraction.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RVFLN: </a:t>
            </a:r>
            <a:r>
              <a:rPr lang="en" sz="1100">
                <a:latin typeface="Arial"/>
                <a:ea typeface="Arial"/>
                <a:cs typeface="Arial"/>
                <a:sym typeface="Arial"/>
              </a:rPr>
              <a:t>Single layer Random vector functional Link Network</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RVFLN+:</a:t>
            </a:r>
            <a:br>
              <a:rPr b="1" lang="en" sz="1100">
                <a:latin typeface="Arial"/>
                <a:ea typeface="Arial"/>
                <a:cs typeface="Arial"/>
                <a:sym typeface="Arial"/>
              </a:rPr>
            </a:br>
            <a:r>
              <a:rPr lang="en" sz="1100">
                <a:latin typeface="Arial"/>
                <a:ea typeface="Arial"/>
                <a:cs typeface="Arial"/>
                <a:sym typeface="Arial"/>
              </a:rPr>
              <a:t> ▪ Random Vector Functional Link Network.</a:t>
            </a:r>
            <a:br>
              <a:rPr lang="en"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Dynamic Threshold Optimisation</a:t>
            </a:r>
            <a:r>
              <a:rPr lang="en" sz="1100">
                <a:latin typeface="Arial"/>
                <a:ea typeface="Arial"/>
                <a:cs typeface="Arial"/>
                <a:sym typeface="Arial"/>
              </a:rPr>
              <a:t> for classification.</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98" name="Google Shape;598;p85"/>
          <p:cNvSpPr txBox="1"/>
          <p:nvPr>
            <p:ph type="title"/>
          </p:nvPr>
        </p:nvSpPr>
        <p:spPr>
          <a:xfrm>
            <a:off x="2982363"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Comparison of Both Models</a:t>
            </a:r>
            <a:endParaRPr>
              <a:solidFill>
                <a:schemeClr val="dk2"/>
              </a:solidFill>
            </a:endParaRPr>
          </a:p>
        </p:txBody>
      </p:sp>
      <p:sp>
        <p:nvSpPr>
          <p:cNvPr id="599" name="Google Shape;599;p85"/>
          <p:cNvSpPr txBox="1"/>
          <p:nvPr>
            <p:ph idx="2" type="body"/>
          </p:nvPr>
        </p:nvSpPr>
        <p:spPr>
          <a:xfrm>
            <a:off x="4954675" y="720750"/>
            <a:ext cx="3321600" cy="3573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Methodology Overview</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Content:</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EEMD:</a:t>
            </a:r>
            <a:r>
              <a:rPr lang="en" sz="1100">
                <a:solidFill>
                  <a:srgbClr val="000000"/>
                </a:solidFill>
                <a:latin typeface="Arial"/>
                <a:ea typeface="Arial"/>
                <a:cs typeface="Arial"/>
                <a:sym typeface="Arial"/>
              </a:rPr>
              <a:t> Ensemble Empirical Mode Decomposition for stable IMF extraction.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RVFLN: </a:t>
            </a:r>
            <a:r>
              <a:rPr lang="en" sz="1100">
                <a:solidFill>
                  <a:srgbClr val="000000"/>
                </a:solidFill>
                <a:latin typeface="Arial"/>
                <a:ea typeface="Arial"/>
                <a:cs typeface="Arial"/>
                <a:sym typeface="Arial"/>
              </a:rPr>
              <a:t>Single layer Random vector functional Link Network</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MMRVFLN+:</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 Multi-hidden-layer Random Vector Functional Link Network.</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 Multi-kernel learning at each layer.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Dynamic Threshold Optimisation</a:t>
            </a:r>
            <a:r>
              <a:rPr lang="en" sz="1100">
                <a:solidFill>
                  <a:srgbClr val="000000"/>
                </a:solidFill>
                <a:latin typeface="Arial"/>
                <a:ea typeface="Arial"/>
                <a:cs typeface="Arial"/>
                <a:sym typeface="Arial"/>
              </a:rPr>
              <a:t> for classification.</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000"/>
              </a:spcAft>
              <a:buNone/>
            </a:pPr>
            <a:r>
              <a:t/>
            </a:r>
            <a:endParaRPr/>
          </a:p>
        </p:txBody>
      </p:sp>
      <p:sp>
        <p:nvSpPr>
          <p:cNvPr id="600" name="Google Shape;600;p85"/>
          <p:cNvSpPr/>
          <p:nvPr>
            <p:ph idx="3" type="pic"/>
          </p:nvPr>
        </p:nvSpPr>
        <p:spPr>
          <a:xfrm>
            <a:off x="8596800" y="223475"/>
            <a:ext cx="318600" cy="318600"/>
          </a:xfrm>
          <a:prstGeom prst="ellipse">
            <a:avLst/>
          </a:prstGeom>
        </p:spPr>
      </p:sp>
      <p:sp>
        <p:nvSpPr>
          <p:cNvPr id="601" name="Google Shape;601;p85"/>
          <p:cNvSpPr txBox="1"/>
          <p:nvPr>
            <p:ph idx="4" type="title"/>
          </p:nvPr>
        </p:nvSpPr>
        <p:spPr>
          <a:xfrm>
            <a:off x="7158725" y="4563900"/>
            <a:ext cx="1538400" cy="2679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a:t>Methodology Overview</a:t>
            </a:r>
            <a:endParaRPr/>
          </a:p>
          <a:p>
            <a:pPr indent="0" lvl="0" marL="0" rtl="0" algn="ctr">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8"/>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27" name="Google Shape;427;p6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28" name="Google Shape;428;p68"/>
          <p:cNvSpPr txBox="1"/>
          <p:nvPr>
            <p:ph idx="1" type="subTitle"/>
          </p:nvPr>
        </p:nvSpPr>
        <p:spPr>
          <a:xfrm>
            <a:off x="945775" y="1775125"/>
            <a:ext cx="7137900" cy="2013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today’s increasingly digital world, credit cards have become an indispensable tool for everyday transactions. Credit cards help facilitate seamless transactions while driving economic activity, but they also come with a significant risk: credit card fraud.</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Credit card fraud encompasses a wide range of illegal activities, one of the main ones being unauthorized purchases using stolen card details. This poses a substantial risk to individuals who use credit cards and financial institutions that provide these credit card services to consumers.</a:t>
            </a:r>
            <a:endParaRPr sz="2800"/>
          </a:p>
        </p:txBody>
      </p:sp>
      <p:pic>
        <p:nvPicPr>
          <p:cNvPr descr="Hexagonal icon." id="429" name="Google Shape;429;p68"/>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430" name="Google Shape;430;p68"/>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5" name="Shape 605"/>
        <p:cNvGrpSpPr/>
        <p:nvPr/>
      </p:nvGrpSpPr>
      <p:grpSpPr>
        <a:xfrm>
          <a:off x="0" y="0"/>
          <a:ext cx="0" cy="0"/>
          <a:chOff x="0" y="0"/>
          <a:chExt cx="0" cy="0"/>
        </a:xfrm>
      </p:grpSpPr>
      <p:sp>
        <p:nvSpPr>
          <p:cNvPr id="606" name="Google Shape;606;p86"/>
          <p:cNvSpPr txBox="1"/>
          <p:nvPr>
            <p:ph idx="1" type="body"/>
          </p:nvPr>
        </p:nvSpPr>
        <p:spPr>
          <a:xfrm>
            <a:off x="970225" y="770775"/>
            <a:ext cx="3729900" cy="3125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1" lang="en" sz="1400">
                <a:latin typeface="Arial"/>
                <a:ea typeface="Arial"/>
                <a:cs typeface="Arial"/>
                <a:sym typeface="Arial"/>
              </a:rPr>
              <a:t>Content:</a:t>
            </a:r>
            <a:endParaRPr b="1" sz="1400">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sz="1300">
                <a:latin typeface="Arial"/>
                <a:ea typeface="Arial"/>
                <a:cs typeface="Arial"/>
                <a:sym typeface="Arial"/>
              </a:rPr>
              <a:t>EMD applied to raw signal.</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Single-layer RVFLN model:</a:t>
            </a:r>
            <a:br>
              <a:rPr lang="en" sz="1300">
                <a:latin typeface="Arial"/>
                <a:ea typeface="Arial"/>
                <a:cs typeface="Arial"/>
                <a:sym typeface="Arial"/>
              </a:rPr>
            </a:br>
            <a:endParaRPr sz="1300">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lang="en" sz="1300">
                <a:latin typeface="Arial"/>
                <a:ea typeface="Arial"/>
                <a:cs typeface="Arial"/>
                <a:sym typeface="Arial"/>
              </a:rPr>
              <a:t>Random input projections.</a:t>
            </a:r>
            <a:br>
              <a:rPr lang="en" sz="1300">
                <a:latin typeface="Arial"/>
                <a:ea typeface="Arial"/>
                <a:cs typeface="Arial"/>
                <a:sym typeface="Arial"/>
              </a:rPr>
            </a:br>
            <a:endParaRPr sz="1300">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lang="en" sz="1300">
                <a:latin typeface="Arial"/>
                <a:ea typeface="Arial"/>
                <a:cs typeface="Arial"/>
                <a:sym typeface="Arial"/>
              </a:rPr>
              <a:t>Output weight learning.</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Fixed threshold (0.2) for classification.</a:t>
            </a:r>
            <a:endParaRPr sz="1300">
              <a:latin typeface="Arial"/>
              <a:ea typeface="Arial"/>
              <a:cs typeface="Arial"/>
              <a:sym typeface="Arial"/>
            </a:endParaRPr>
          </a:p>
          <a:p>
            <a:pPr indent="0" lvl="0" marL="0" rtl="0" algn="l">
              <a:spcBef>
                <a:spcPts val="1200"/>
              </a:spcBef>
              <a:spcAft>
                <a:spcPts val="0"/>
              </a:spcAft>
              <a:buNone/>
            </a:pPr>
            <a:r>
              <a:t/>
            </a:r>
            <a:endParaRPr/>
          </a:p>
        </p:txBody>
      </p:sp>
      <p:sp>
        <p:nvSpPr>
          <p:cNvPr id="607" name="Google Shape;607;p86"/>
          <p:cNvSpPr txBox="1"/>
          <p:nvPr>
            <p:ph type="title"/>
          </p:nvPr>
        </p:nvSpPr>
        <p:spPr>
          <a:xfrm>
            <a:off x="3749045" y="377175"/>
            <a:ext cx="1480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Model-I</a:t>
            </a:r>
            <a:endParaRPr sz="1700">
              <a:solidFill>
                <a:schemeClr val="dk2"/>
              </a:solidFill>
              <a:latin typeface="Times New Roman"/>
              <a:ea typeface="Times New Roman"/>
              <a:cs typeface="Times New Roman"/>
              <a:sym typeface="Times New Roman"/>
            </a:endParaRPr>
          </a:p>
        </p:txBody>
      </p:sp>
      <p:sp>
        <p:nvSpPr>
          <p:cNvPr id="608" name="Google Shape;608;p86"/>
          <p:cNvSpPr txBox="1"/>
          <p:nvPr>
            <p:ph idx="2" type="body"/>
          </p:nvPr>
        </p:nvSpPr>
        <p:spPr>
          <a:xfrm>
            <a:off x="5235225" y="824225"/>
            <a:ext cx="3321600" cy="3072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609" name="Google Shape;609;p86"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10" name="Google Shape;610;p8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Traditional EMD-RVFLN</a:t>
            </a:r>
            <a:endParaRPr/>
          </a:p>
        </p:txBody>
      </p:sp>
      <p:pic>
        <p:nvPicPr>
          <p:cNvPr id="611" name="Google Shape;611;p86"/>
          <p:cNvPicPr preferRelativeResize="0"/>
          <p:nvPr/>
        </p:nvPicPr>
        <p:blipFill rotWithShape="1">
          <a:blip r:embed="rId4">
            <a:alphaModFix/>
          </a:blip>
          <a:srcRect b="8496" l="5613" r="1759" t="12979"/>
          <a:stretch/>
        </p:blipFill>
        <p:spPr>
          <a:xfrm>
            <a:off x="5229250" y="770775"/>
            <a:ext cx="3571875" cy="301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5" name="Shape 615"/>
        <p:cNvGrpSpPr/>
        <p:nvPr/>
      </p:nvGrpSpPr>
      <p:grpSpPr>
        <a:xfrm>
          <a:off x="0" y="0"/>
          <a:ext cx="0" cy="0"/>
          <a:chOff x="0" y="0"/>
          <a:chExt cx="0" cy="0"/>
        </a:xfrm>
      </p:grpSpPr>
      <p:sp>
        <p:nvSpPr>
          <p:cNvPr id="616" name="Google Shape;616;p87"/>
          <p:cNvSpPr txBox="1"/>
          <p:nvPr>
            <p:ph idx="1" type="body"/>
          </p:nvPr>
        </p:nvSpPr>
        <p:spPr>
          <a:xfrm>
            <a:off x="970225" y="770775"/>
            <a:ext cx="3729900" cy="371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1" lang="en" sz="1300">
                <a:latin typeface="Arial"/>
                <a:ea typeface="Arial"/>
                <a:cs typeface="Arial"/>
                <a:sym typeface="Arial"/>
              </a:rPr>
              <a:t>Content:</a:t>
            </a:r>
            <a:endParaRPr b="1" sz="1300">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sz="1300">
                <a:latin typeface="Arial"/>
                <a:ea typeface="Arial"/>
                <a:cs typeface="Arial"/>
                <a:sym typeface="Arial"/>
              </a:rPr>
              <a:t>EEMD decomposes the signal into stable IMFs.</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Multi-layer feature stacking:</a:t>
            </a:r>
            <a:br>
              <a:rPr lang="en" sz="1300">
                <a:latin typeface="Arial"/>
                <a:ea typeface="Arial"/>
                <a:cs typeface="Arial"/>
                <a:sym typeface="Arial"/>
              </a:rPr>
            </a:br>
            <a:endParaRPr sz="1300">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lang="en" sz="1300">
                <a:latin typeface="Arial"/>
                <a:ea typeface="Arial"/>
                <a:cs typeface="Arial"/>
                <a:sym typeface="Arial"/>
              </a:rPr>
              <a:t>Deepening feature abstraction.</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Multi-kernel mappings for diverse feature spaces.</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Threshold-optimised post-training.</a:t>
            </a:r>
            <a:endParaRPr sz="2600"/>
          </a:p>
        </p:txBody>
      </p:sp>
      <p:sp>
        <p:nvSpPr>
          <p:cNvPr id="617" name="Google Shape;617;p87"/>
          <p:cNvSpPr txBox="1"/>
          <p:nvPr>
            <p:ph type="title"/>
          </p:nvPr>
        </p:nvSpPr>
        <p:spPr>
          <a:xfrm>
            <a:off x="956146" y="327150"/>
            <a:ext cx="1797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chemeClr val="dk2"/>
                </a:solidFill>
              </a:rPr>
              <a:t>Proposed</a:t>
            </a:r>
            <a:endParaRPr b="0" sz="1600">
              <a:solidFill>
                <a:schemeClr val="dk2"/>
              </a:solidFill>
            </a:endParaRPr>
          </a:p>
        </p:txBody>
      </p:sp>
      <p:sp>
        <p:nvSpPr>
          <p:cNvPr id="618" name="Google Shape;618;p87"/>
          <p:cNvSpPr txBox="1"/>
          <p:nvPr>
            <p:ph idx="2" type="body"/>
          </p:nvPr>
        </p:nvSpPr>
        <p:spPr>
          <a:xfrm>
            <a:off x="5235225" y="824225"/>
            <a:ext cx="33216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619" name="Google Shape;619;p87"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20" name="Google Shape;620;p87"/>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EEMD-MMRVFLN+ Model</a:t>
            </a:r>
            <a:endParaRPr/>
          </a:p>
        </p:txBody>
      </p:sp>
      <p:pic>
        <p:nvPicPr>
          <p:cNvPr id="621" name="Google Shape;621;p87" title="An-example-of-RVFLN-with-N-inputs-M-enhancement-neurons-and-J-output-neurons-.png"/>
          <p:cNvPicPr preferRelativeResize="0"/>
          <p:nvPr/>
        </p:nvPicPr>
        <p:blipFill>
          <a:blip r:embed="rId4">
            <a:alphaModFix/>
          </a:blip>
          <a:stretch>
            <a:fillRect/>
          </a:stretch>
        </p:blipFill>
        <p:spPr>
          <a:xfrm>
            <a:off x="4896700" y="576425"/>
            <a:ext cx="3729900" cy="3718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5" name="Shape 625"/>
        <p:cNvGrpSpPr/>
        <p:nvPr/>
      </p:nvGrpSpPr>
      <p:grpSpPr>
        <a:xfrm>
          <a:off x="0" y="0"/>
          <a:ext cx="0" cy="0"/>
          <a:chOff x="0" y="0"/>
          <a:chExt cx="0" cy="0"/>
        </a:xfrm>
      </p:grpSpPr>
      <p:sp>
        <p:nvSpPr>
          <p:cNvPr id="626" name="Google Shape;626;p88"/>
          <p:cNvSpPr txBox="1"/>
          <p:nvPr>
            <p:ph idx="1" type="body"/>
          </p:nvPr>
        </p:nvSpPr>
        <p:spPr>
          <a:xfrm>
            <a:off x="970225" y="770775"/>
            <a:ext cx="4027800" cy="3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8"/>
          <p:cNvSpPr txBox="1"/>
          <p:nvPr>
            <p:ph type="title"/>
          </p:nvPr>
        </p:nvSpPr>
        <p:spPr>
          <a:xfrm>
            <a:off x="970226" y="223500"/>
            <a:ext cx="2826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2"/>
                </a:solidFill>
              </a:rPr>
              <a:t>Architecture Details</a:t>
            </a:r>
            <a:endParaRPr sz="2200">
              <a:solidFill>
                <a:schemeClr val="dk2"/>
              </a:solidFill>
            </a:endParaRPr>
          </a:p>
        </p:txBody>
      </p:sp>
      <p:pic>
        <p:nvPicPr>
          <p:cNvPr id="628" name="Google Shape;628;p88"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pic>
        <p:nvPicPr>
          <p:cNvPr id="629" name="Google Shape;629;p88"/>
          <p:cNvPicPr preferRelativeResize="0"/>
          <p:nvPr/>
        </p:nvPicPr>
        <p:blipFill rotWithShape="1">
          <a:blip r:embed="rId4">
            <a:alphaModFix/>
          </a:blip>
          <a:srcRect b="42548" l="11218" r="12977" t="38221"/>
          <a:stretch/>
        </p:blipFill>
        <p:spPr>
          <a:xfrm>
            <a:off x="1062075" y="802750"/>
            <a:ext cx="2734150" cy="393600"/>
          </a:xfrm>
          <a:prstGeom prst="rect">
            <a:avLst/>
          </a:prstGeom>
          <a:noFill/>
          <a:ln>
            <a:noFill/>
          </a:ln>
        </p:spPr>
      </p:pic>
      <p:pic>
        <p:nvPicPr>
          <p:cNvPr id="630" name="Google Shape;630;p88"/>
          <p:cNvPicPr preferRelativeResize="0"/>
          <p:nvPr/>
        </p:nvPicPr>
        <p:blipFill rotWithShape="1">
          <a:blip r:embed="rId5">
            <a:alphaModFix/>
          </a:blip>
          <a:srcRect b="47594" l="6250" r="7535" t="7933"/>
          <a:stretch/>
        </p:blipFill>
        <p:spPr>
          <a:xfrm>
            <a:off x="1187975" y="1817138"/>
            <a:ext cx="2181225" cy="752475"/>
          </a:xfrm>
          <a:prstGeom prst="rect">
            <a:avLst/>
          </a:prstGeom>
          <a:noFill/>
          <a:ln>
            <a:noFill/>
          </a:ln>
        </p:spPr>
      </p:pic>
      <p:sp>
        <p:nvSpPr>
          <p:cNvPr id="631" name="Google Shape;631;p88"/>
          <p:cNvSpPr txBox="1"/>
          <p:nvPr/>
        </p:nvSpPr>
        <p:spPr>
          <a:xfrm>
            <a:off x="1313950" y="2571750"/>
            <a:ext cx="1823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Single Layer RVFLN</a:t>
            </a:r>
            <a:endParaRPr>
              <a:solidFill>
                <a:schemeClr val="lt1"/>
              </a:solidFill>
              <a:latin typeface="Albert Sans"/>
              <a:ea typeface="Albert Sans"/>
              <a:cs typeface="Albert Sans"/>
              <a:sym typeface="Albert Sans"/>
            </a:endParaRPr>
          </a:p>
        </p:txBody>
      </p:sp>
      <p:sp>
        <p:nvSpPr>
          <p:cNvPr id="632" name="Google Shape;632;p88"/>
          <p:cNvSpPr txBox="1"/>
          <p:nvPr/>
        </p:nvSpPr>
        <p:spPr>
          <a:xfrm>
            <a:off x="1399700" y="1267700"/>
            <a:ext cx="1551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Noise addition</a:t>
            </a:r>
            <a:endParaRPr>
              <a:solidFill>
                <a:schemeClr val="lt1"/>
              </a:solidFill>
              <a:latin typeface="Albert Sans"/>
              <a:ea typeface="Albert Sans"/>
              <a:cs typeface="Albert Sans"/>
              <a:sym typeface="Albert Sans"/>
            </a:endParaRPr>
          </a:p>
        </p:txBody>
      </p:sp>
      <p:pic>
        <p:nvPicPr>
          <p:cNvPr id="633" name="Google Shape;633;p88"/>
          <p:cNvPicPr preferRelativeResize="0"/>
          <p:nvPr/>
        </p:nvPicPr>
        <p:blipFill rotWithShape="1">
          <a:blip r:embed="rId6">
            <a:alphaModFix/>
          </a:blip>
          <a:srcRect b="10759" l="2888" r="6564" t="8465"/>
          <a:stretch/>
        </p:blipFill>
        <p:spPr>
          <a:xfrm>
            <a:off x="1105175" y="2992275"/>
            <a:ext cx="2647950" cy="1571625"/>
          </a:xfrm>
          <a:prstGeom prst="rect">
            <a:avLst/>
          </a:prstGeom>
          <a:noFill/>
          <a:ln>
            <a:noFill/>
          </a:ln>
        </p:spPr>
      </p:pic>
      <p:sp>
        <p:nvSpPr>
          <p:cNvPr id="634" name="Google Shape;634;p88"/>
          <p:cNvSpPr txBox="1"/>
          <p:nvPr/>
        </p:nvSpPr>
        <p:spPr>
          <a:xfrm>
            <a:off x="1330025" y="4634350"/>
            <a:ext cx="18756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Multi Layer RVFLN+</a:t>
            </a:r>
            <a:endParaRPr>
              <a:solidFill>
                <a:schemeClr val="lt1"/>
              </a:solidFill>
              <a:latin typeface="Albert Sans"/>
              <a:ea typeface="Albert Sans"/>
              <a:cs typeface="Albert Sans"/>
              <a:sym typeface="Albert Sans"/>
            </a:endParaRPr>
          </a:p>
        </p:txBody>
      </p:sp>
      <p:pic>
        <p:nvPicPr>
          <p:cNvPr id="635" name="Google Shape;635;p88" title="mmrvfln_flowchart.png"/>
          <p:cNvPicPr preferRelativeResize="0"/>
          <p:nvPr/>
        </p:nvPicPr>
        <p:blipFill>
          <a:blip r:embed="rId7">
            <a:alphaModFix/>
          </a:blip>
          <a:stretch>
            <a:fillRect/>
          </a:stretch>
        </p:blipFill>
        <p:spPr>
          <a:xfrm>
            <a:off x="5117550" y="426025"/>
            <a:ext cx="3359726" cy="45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9" name="Shape 639"/>
        <p:cNvGrpSpPr/>
        <p:nvPr/>
      </p:nvGrpSpPr>
      <p:grpSpPr>
        <a:xfrm>
          <a:off x="0" y="0"/>
          <a:ext cx="0" cy="0"/>
          <a:chOff x="0" y="0"/>
          <a:chExt cx="0" cy="0"/>
        </a:xfrm>
      </p:grpSpPr>
      <p:sp>
        <p:nvSpPr>
          <p:cNvPr id="640" name="Google Shape;640;p89"/>
          <p:cNvSpPr txBox="1"/>
          <p:nvPr>
            <p:ph idx="1" type="body"/>
          </p:nvPr>
        </p:nvSpPr>
        <p:spPr>
          <a:xfrm>
            <a:off x="1740450" y="223500"/>
            <a:ext cx="56631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DEMONSTRATE THE MODEL</a:t>
            </a:r>
            <a:endParaRPr b="1" sz="2800"/>
          </a:p>
          <a:p>
            <a:pPr indent="0" lvl="0" marL="0" rtl="0" algn="l">
              <a:spcBef>
                <a:spcPts val="0"/>
              </a:spcBef>
              <a:spcAft>
                <a:spcPts val="0"/>
              </a:spcAft>
              <a:buNone/>
            </a:pPr>
            <a:r>
              <a:t/>
            </a:r>
            <a:endParaRPr b="1" sz="2800"/>
          </a:p>
        </p:txBody>
      </p:sp>
      <p:pic>
        <p:nvPicPr>
          <p:cNvPr id="641" name="Google Shape;641;p89"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42" name="Google Shape;642;p89"/>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89"/>
          <p:cNvSpPr txBox="1"/>
          <p:nvPr/>
        </p:nvSpPr>
        <p:spPr>
          <a:xfrm>
            <a:off x="813850" y="779400"/>
            <a:ext cx="5964300" cy="42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Input: X (input data), y (target labels)</a:t>
            </a:r>
            <a:endParaRPr>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Output: Model with trained parameters (W, b, beta)</a:t>
            </a:r>
            <a:endParaRPr>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a:solidFill>
                  <a:schemeClr val="lt1"/>
                </a:solidFill>
                <a:latin typeface="Albert Sans"/>
                <a:ea typeface="Albert Sans"/>
                <a:cs typeface="Albert Sans"/>
                <a:sym typeface="Albert Sans"/>
              </a:rPr>
              <a:t>1</a:t>
            </a:r>
            <a:r>
              <a:rPr lang="en" sz="1100">
                <a:solidFill>
                  <a:schemeClr val="lt1"/>
                </a:solidFill>
                <a:latin typeface="Albert Sans"/>
                <a:ea typeface="Albert Sans"/>
                <a:cs typeface="Albert Sans"/>
                <a:sym typeface="Albert Sans"/>
              </a:rPr>
              <a:t>. Get number of samples and features from X</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2. Initialize:</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W ← random normal matrix of shape (n_features, n_hidden)</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b ← random normal vector of shape (1, n_hidden)</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3. Compute hidden layer outputs:</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H_relu ← ReLU( X * W + b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H_tanh ← tanh( X * W + b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H_rbf ← exp( - ( X * W + b )^2 )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4. Concatenate hidden outputs:</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H_concat ← [H_relu, H_tanh, H_rbf]</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5. Regularization term:</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reg ← small constant (e.g., 1e-3)</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6. Solve for output weights (beta):</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rPr lang="en" sz="1100">
                <a:solidFill>
                  <a:schemeClr val="lt1"/>
                </a:solidFill>
                <a:latin typeface="Albert Sans"/>
                <a:ea typeface="Albert Sans"/>
                <a:cs typeface="Albert Sans"/>
                <a:sym typeface="Albert Sans"/>
              </a:rPr>
              <a:t>    beta ← (H_concatᵀ * H_concat + reg * I)^(-1) * H_concatᵀ * y</a:t>
            </a:r>
            <a:endParaRPr sz="1100">
              <a:solidFill>
                <a:schemeClr val="lt1"/>
              </a:solidFill>
              <a:latin typeface="Albert Sans"/>
              <a:ea typeface="Albert Sans"/>
              <a:cs typeface="Albert Sans"/>
              <a:sym typeface="Albert Sans"/>
            </a:endParaRPr>
          </a:p>
          <a:p>
            <a:pPr indent="0" lvl="0" marL="0" rtl="0" algn="l">
              <a:spcBef>
                <a:spcPts val="0"/>
              </a:spcBef>
              <a:spcAft>
                <a:spcPts val="0"/>
              </a:spcAft>
              <a:buClr>
                <a:schemeClr val="dk2"/>
              </a:buClr>
              <a:buSzPts val="1100"/>
              <a:buFont typeface="Arial"/>
              <a:buNone/>
            </a:pPr>
            <a:r>
              <a:t/>
            </a:r>
            <a:endParaRPr sz="1100">
              <a:solidFill>
                <a:schemeClr val="lt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lt1"/>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7" name="Shape 647"/>
        <p:cNvGrpSpPr/>
        <p:nvPr/>
      </p:nvGrpSpPr>
      <p:grpSpPr>
        <a:xfrm>
          <a:off x="0" y="0"/>
          <a:ext cx="0" cy="0"/>
          <a:chOff x="0" y="0"/>
          <a:chExt cx="0" cy="0"/>
        </a:xfrm>
      </p:grpSpPr>
      <p:sp>
        <p:nvSpPr>
          <p:cNvPr id="648" name="Google Shape;648;p90"/>
          <p:cNvSpPr txBox="1"/>
          <p:nvPr>
            <p:ph type="title"/>
          </p:nvPr>
        </p:nvSpPr>
        <p:spPr>
          <a:xfrm>
            <a:off x="3696988" y="185975"/>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RESULTS</a:t>
            </a:r>
            <a:endParaRPr sz="2400">
              <a:solidFill>
                <a:schemeClr val="dk2"/>
              </a:solidFill>
            </a:endParaRPr>
          </a:p>
        </p:txBody>
      </p:sp>
      <p:pic>
        <p:nvPicPr>
          <p:cNvPr id="649" name="Google Shape;649;p90"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50" name="Google Shape;650;p9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Simulation Results</a:t>
            </a:r>
            <a:endParaRPr/>
          </a:p>
        </p:txBody>
      </p:sp>
      <p:pic>
        <p:nvPicPr>
          <p:cNvPr id="651" name="Google Shape;651;p90" title="precision_eemd.png"/>
          <p:cNvPicPr preferRelativeResize="0"/>
          <p:nvPr/>
        </p:nvPicPr>
        <p:blipFill>
          <a:blip r:embed="rId4">
            <a:alphaModFix/>
          </a:blip>
          <a:stretch>
            <a:fillRect/>
          </a:stretch>
        </p:blipFill>
        <p:spPr>
          <a:xfrm>
            <a:off x="130075" y="731975"/>
            <a:ext cx="4482250" cy="3831925"/>
          </a:xfrm>
          <a:prstGeom prst="rect">
            <a:avLst/>
          </a:prstGeom>
          <a:noFill/>
          <a:ln>
            <a:noFill/>
          </a:ln>
        </p:spPr>
      </p:pic>
      <p:pic>
        <p:nvPicPr>
          <p:cNvPr id="652" name="Google Shape;652;p90" title="roc_eemd.png"/>
          <p:cNvPicPr preferRelativeResize="0"/>
          <p:nvPr/>
        </p:nvPicPr>
        <p:blipFill>
          <a:blip r:embed="rId5">
            <a:alphaModFix/>
          </a:blip>
          <a:stretch>
            <a:fillRect/>
          </a:stretch>
        </p:blipFill>
        <p:spPr>
          <a:xfrm>
            <a:off x="4764725" y="731975"/>
            <a:ext cx="4226874" cy="3831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6" name="Shape 656"/>
        <p:cNvGrpSpPr/>
        <p:nvPr/>
      </p:nvGrpSpPr>
      <p:grpSpPr>
        <a:xfrm>
          <a:off x="0" y="0"/>
          <a:ext cx="0" cy="0"/>
          <a:chOff x="0" y="0"/>
          <a:chExt cx="0" cy="0"/>
        </a:xfrm>
      </p:grpSpPr>
      <p:sp>
        <p:nvSpPr>
          <p:cNvPr id="657" name="Google Shape;657;p91"/>
          <p:cNvSpPr txBox="1"/>
          <p:nvPr>
            <p:ph idx="1" type="body"/>
          </p:nvPr>
        </p:nvSpPr>
        <p:spPr>
          <a:xfrm>
            <a:off x="402000" y="629975"/>
            <a:ext cx="3321600" cy="2094900"/>
          </a:xfrm>
          <a:prstGeom prst="rect">
            <a:avLst/>
          </a:prstGeom>
        </p:spPr>
        <p:txBody>
          <a:bodyPr anchorCtr="0" anchor="t" bIns="91425" lIns="91425" spcFirstLastPara="1" rIns="91425" wrap="square" tIns="91425">
            <a:noAutofit/>
          </a:bodyPr>
          <a:lstStyle/>
          <a:p>
            <a:pPr indent="-234950" lvl="0" marL="457200" rtl="0" algn="l">
              <a:lnSpc>
                <a:spcPct val="115000"/>
              </a:lnSpc>
              <a:spcBef>
                <a:spcPts val="1200"/>
              </a:spcBef>
              <a:spcAft>
                <a:spcPts val="0"/>
              </a:spcAft>
              <a:buSzPts val="100"/>
              <a:buFont typeface="Arial"/>
              <a:buChar char="●"/>
            </a:pPr>
            <a:r>
              <a:rPr lang="en" sz="1300"/>
              <a:t>Higher accuracy and F1 score observed.</a:t>
            </a:r>
            <a:br>
              <a:rPr lang="en" sz="1300"/>
            </a:br>
            <a:endParaRPr sz="1300"/>
          </a:p>
          <a:p>
            <a:pPr indent="-234950" lvl="0" marL="457200" rtl="0" algn="l">
              <a:lnSpc>
                <a:spcPct val="115000"/>
              </a:lnSpc>
              <a:spcBef>
                <a:spcPts val="0"/>
              </a:spcBef>
              <a:spcAft>
                <a:spcPts val="0"/>
              </a:spcAft>
              <a:buSzPts val="100"/>
              <a:buFont typeface="Arial"/>
              <a:buChar char="●"/>
            </a:pPr>
            <a:r>
              <a:rPr lang="en" sz="1300"/>
              <a:t>ROC and PR curves show superior performance.</a:t>
            </a:r>
            <a:br>
              <a:rPr lang="en" sz="1300"/>
            </a:br>
            <a:endParaRPr sz="1300"/>
          </a:p>
          <a:p>
            <a:pPr indent="-234950" lvl="0" marL="457200" rtl="0" algn="l">
              <a:lnSpc>
                <a:spcPct val="115000"/>
              </a:lnSpc>
              <a:spcBef>
                <a:spcPts val="0"/>
              </a:spcBef>
              <a:spcAft>
                <a:spcPts val="0"/>
              </a:spcAft>
              <a:buSzPts val="100"/>
              <a:buFont typeface="Arial"/>
              <a:buChar char="●"/>
            </a:pPr>
            <a:r>
              <a:rPr lang="en" sz="1300"/>
              <a:t>Confusion matrices indicate improved classification balance.</a:t>
            </a:r>
            <a:endParaRPr sz="1300"/>
          </a:p>
        </p:txBody>
      </p:sp>
      <p:sp>
        <p:nvSpPr>
          <p:cNvPr id="658" name="Google Shape;658;p91"/>
          <p:cNvSpPr txBox="1"/>
          <p:nvPr>
            <p:ph type="title"/>
          </p:nvPr>
        </p:nvSpPr>
        <p:spPr>
          <a:xfrm>
            <a:off x="942138" y="22350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Experimental Results</a:t>
            </a:r>
            <a:endParaRPr sz="1800">
              <a:solidFill>
                <a:schemeClr val="dk2"/>
              </a:solidFill>
            </a:endParaRPr>
          </a:p>
        </p:txBody>
      </p:sp>
      <p:sp>
        <p:nvSpPr>
          <p:cNvPr id="659" name="Google Shape;659;p91"/>
          <p:cNvSpPr txBox="1"/>
          <p:nvPr>
            <p:ph idx="2" type="body"/>
          </p:nvPr>
        </p:nvSpPr>
        <p:spPr>
          <a:xfrm>
            <a:off x="4634650" y="720750"/>
            <a:ext cx="33216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660" name="Google Shape;660;p91"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61" name="Google Shape;661;p91"/>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2" name="Google Shape;662;p91" title="class2_eemd.png"/>
          <p:cNvPicPr preferRelativeResize="0"/>
          <p:nvPr/>
        </p:nvPicPr>
        <p:blipFill>
          <a:blip r:embed="rId4">
            <a:alphaModFix/>
          </a:blip>
          <a:stretch>
            <a:fillRect/>
          </a:stretch>
        </p:blipFill>
        <p:spPr>
          <a:xfrm>
            <a:off x="3825850" y="629975"/>
            <a:ext cx="4817852" cy="3822175"/>
          </a:xfrm>
          <a:prstGeom prst="rect">
            <a:avLst/>
          </a:prstGeom>
          <a:noFill/>
          <a:ln>
            <a:noFill/>
          </a:ln>
        </p:spPr>
      </p:pic>
      <p:pic>
        <p:nvPicPr>
          <p:cNvPr id="663" name="Google Shape;663;p91"/>
          <p:cNvPicPr preferRelativeResize="0"/>
          <p:nvPr/>
        </p:nvPicPr>
        <p:blipFill rotWithShape="1">
          <a:blip r:embed="rId5">
            <a:alphaModFix/>
          </a:blip>
          <a:srcRect b="1076" l="6247" r="8977" t="1939"/>
          <a:stretch/>
        </p:blipFill>
        <p:spPr>
          <a:xfrm>
            <a:off x="733625" y="2825025"/>
            <a:ext cx="2523300" cy="209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7" name="Shape 667"/>
        <p:cNvGrpSpPr/>
        <p:nvPr/>
      </p:nvGrpSpPr>
      <p:grpSpPr>
        <a:xfrm>
          <a:off x="0" y="0"/>
          <a:ext cx="0" cy="0"/>
          <a:chOff x="0" y="0"/>
          <a:chExt cx="0" cy="0"/>
        </a:xfrm>
      </p:grpSpPr>
      <p:sp>
        <p:nvSpPr>
          <p:cNvPr id="668" name="Google Shape;668;p92"/>
          <p:cNvSpPr txBox="1"/>
          <p:nvPr>
            <p:ph idx="1" type="body"/>
          </p:nvPr>
        </p:nvSpPr>
        <p:spPr>
          <a:xfrm>
            <a:off x="70325" y="1028700"/>
            <a:ext cx="3729900" cy="34704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Font typeface="Arial"/>
              <a:buChar char="●"/>
            </a:pPr>
            <a:r>
              <a:rPr lang="en" sz="1300">
                <a:latin typeface="Arial"/>
                <a:ea typeface="Arial"/>
                <a:cs typeface="Arial"/>
                <a:sym typeface="Arial"/>
              </a:rPr>
              <a:t>Reduced mode mixing with EEMD.</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Deeper and richer feature extraction via multi-layers.</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Multi-kernel fusion captures complex relationships.</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Threshold optimisation improves F1-score.</a:t>
            </a:r>
            <a:br>
              <a:rPr lang="en" sz="1300">
                <a:latin typeface="Arial"/>
                <a:ea typeface="Arial"/>
                <a:cs typeface="Arial"/>
                <a:sym typeface="Arial"/>
              </a:rPr>
            </a:b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Better generalisation on imbalanced datasets.</a:t>
            </a:r>
            <a:endParaRPr sz="1300">
              <a:latin typeface="Arial"/>
              <a:ea typeface="Arial"/>
              <a:cs typeface="Arial"/>
              <a:sym typeface="Arial"/>
            </a:endParaRPr>
          </a:p>
          <a:p>
            <a:pPr indent="0" lvl="0" marL="0" rtl="0" algn="l">
              <a:spcBef>
                <a:spcPts val="1200"/>
              </a:spcBef>
              <a:spcAft>
                <a:spcPts val="0"/>
              </a:spcAft>
              <a:buNone/>
            </a:pPr>
            <a:r>
              <a:t/>
            </a:r>
            <a:endParaRPr/>
          </a:p>
        </p:txBody>
      </p:sp>
      <p:sp>
        <p:nvSpPr>
          <p:cNvPr id="669" name="Google Shape;669;p92"/>
          <p:cNvSpPr txBox="1"/>
          <p:nvPr>
            <p:ph type="title"/>
          </p:nvPr>
        </p:nvSpPr>
        <p:spPr>
          <a:xfrm>
            <a:off x="956166" y="327150"/>
            <a:ext cx="6416700" cy="3936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0"/>
              </a:spcAft>
              <a:buClr>
                <a:schemeClr val="dk2"/>
              </a:buClr>
              <a:buSzPts val="1100"/>
              <a:buFont typeface="Arial"/>
              <a:buNone/>
            </a:pPr>
            <a:r>
              <a:rPr lang="en" sz="2300">
                <a:solidFill>
                  <a:schemeClr val="dk2"/>
                </a:solidFill>
                <a:latin typeface="Arial"/>
                <a:ea typeface="Arial"/>
                <a:cs typeface="Arial"/>
                <a:sym typeface="Arial"/>
              </a:rPr>
              <a:t>Why EEMD-MMRVFLN+ is Better?</a:t>
            </a:r>
            <a:endParaRPr sz="2300">
              <a:solidFill>
                <a:schemeClr val="dk2"/>
              </a:solidFill>
              <a:latin typeface="Arial"/>
              <a:ea typeface="Arial"/>
              <a:cs typeface="Arial"/>
              <a:sym typeface="Arial"/>
            </a:endParaRPr>
          </a:p>
          <a:p>
            <a:pPr indent="0" lvl="0" marL="0" rtl="0" algn="l">
              <a:spcBef>
                <a:spcPts val="600"/>
              </a:spcBef>
              <a:spcAft>
                <a:spcPts val="0"/>
              </a:spcAft>
              <a:buNone/>
            </a:pPr>
            <a:r>
              <a:t/>
            </a:r>
            <a:endParaRPr/>
          </a:p>
        </p:txBody>
      </p:sp>
      <p:sp>
        <p:nvSpPr>
          <p:cNvPr id="670" name="Google Shape;670;p92"/>
          <p:cNvSpPr txBox="1"/>
          <p:nvPr>
            <p:ph idx="2" type="body"/>
          </p:nvPr>
        </p:nvSpPr>
        <p:spPr>
          <a:xfrm>
            <a:off x="5229250" y="1028700"/>
            <a:ext cx="33216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671" name="Google Shape;671;p92" title="neuralNetwork.jpg"/>
          <p:cNvPicPr preferRelativeResize="0"/>
          <p:nvPr>
            <p:ph idx="3" type="pic"/>
          </p:nvPr>
        </p:nvPicPr>
        <p:blipFill rotWithShape="1">
          <a:blip r:embed="rId3">
            <a:alphaModFix/>
          </a:blip>
          <a:srcRect b="0" l="16666" r="16666" t="0"/>
          <a:stretch/>
        </p:blipFill>
        <p:spPr>
          <a:xfrm>
            <a:off x="8596800" y="223475"/>
            <a:ext cx="318600" cy="318600"/>
          </a:xfrm>
          <a:prstGeom prst="ellipse">
            <a:avLst/>
          </a:prstGeom>
        </p:spPr>
      </p:pic>
      <p:sp>
        <p:nvSpPr>
          <p:cNvPr id="672" name="Google Shape;672;p9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3" name="Google Shape;673;p92"/>
          <p:cNvPicPr preferRelativeResize="0"/>
          <p:nvPr/>
        </p:nvPicPr>
        <p:blipFill rotWithShape="1">
          <a:blip r:embed="rId4">
            <a:alphaModFix/>
          </a:blip>
          <a:srcRect b="0" l="0" r="5767" t="0"/>
          <a:stretch/>
        </p:blipFill>
        <p:spPr>
          <a:xfrm>
            <a:off x="3800225" y="938550"/>
            <a:ext cx="5291825" cy="4018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7" name="Shape 677"/>
        <p:cNvGrpSpPr/>
        <p:nvPr/>
      </p:nvGrpSpPr>
      <p:grpSpPr>
        <a:xfrm>
          <a:off x="0" y="0"/>
          <a:ext cx="0" cy="0"/>
          <a:chOff x="0" y="0"/>
          <a:chExt cx="0" cy="0"/>
        </a:xfrm>
      </p:grpSpPr>
      <p:sp>
        <p:nvSpPr>
          <p:cNvPr id="678" name="Google Shape;678;p93"/>
          <p:cNvSpPr txBox="1"/>
          <p:nvPr>
            <p:ph idx="1" type="body"/>
          </p:nvPr>
        </p:nvSpPr>
        <p:spPr>
          <a:xfrm>
            <a:off x="228600" y="1238100"/>
            <a:ext cx="4675200" cy="2552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Arial"/>
              <a:buChar char="●"/>
            </a:pPr>
            <a:r>
              <a:rPr lang="en" sz="1400">
                <a:latin typeface="Arial"/>
                <a:ea typeface="Arial"/>
                <a:cs typeface="Arial"/>
                <a:sym typeface="Arial"/>
              </a:rPr>
              <a:t>EEMD-MMRVFLN+ offers a robust, scalable, and accurate classification framework.</a:t>
            </a:r>
            <a:br>
              <a:rPr lang="en"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Superior decomposition, learning depth, and thresholding.</a:t>
            </a:r>
            <a:br>
              <a:rPr lang="en"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Highly recommended for real-world noisy and imbalanced data.</a:t>
            </a:r>
            <a:endParaRPr sz="2700"/>
          </a:p>
        </p:txBody>
      </p:sp>
      <p:sp>
        <p:nvSpPr>
          <p:cNvPr id="679" name="Google Shape;679;p93"/>
          <p:cNvSpPr txBox="1"/>
          <p:nvPr>
            <p:ph type="title"/>
          </p:nvPr>
        </p:nvSpPr>
        <p:spPr>
          <a:xfrm>
            <a:off x="3471000" y="591500"/>
            <a:ext cx="2743200" cy="4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2"/>
                </a:solidFill>
                <a:latin typeface="Arial"/>
                <a:ea typeface="Arial"/>
                <a:cs typeface="Arial"/>
                <a:sym typeface="Arial"/>
              </a:rPr>
              <a:t>Final Summary </a:t>
            </a:r>
            <a:endParaRPr sz="2200"/>
          </a:p>
        </p:txBody>
      </p:sp>
      <p:sp>
        <p:nvSpPr>
          <p:cNvPr id="680" name="Google Shape;680;p93"/>
          <p:cNvSpPr/>
          <p:nvPr>
            <p:ph idx="3" type="pic"/>
          </p:nvPr>
        </p:nvSpPr>
        <p:spPr>
          <a:xfrm>
            <a:off x="8596800" y="223475"/>
            <a:ext cx="318600" cy="318600"/>
          </a:xfrm>
          <a:prstGeom prst="ellipse">
            <a:avLst/>
          </a:prstGeom>
        </p:spPr>
      </p:sp>
      <p:sp>
        <p:nvSpPr>
          <p:cNvPr id="681" name="Google Shape;681;p9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682" name="Google Shape;682;p93" title="metrics.png"/>
          <p:cNvPicPr preferRelativeResize="0"/>
          <p:nvPr/>
        </p:nvPicPr>
        <p:blipFill rotWithShape="1">
          <a:blip r:embed="rId3">
            <a:alphaModFix/>
          </a:blip>
          <a:srcRect b="17298" l="13020" r="0" t="28813"/>
          <a:stretch/>
        </p:blipFill>
        <p:spPr>
          <a:xfrm>
            <a:off x="5406600" y="1664375"/>
            <a:ext cx="2743201" cy="1699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6" name="Shape 686"/>
        <p:cNvGrpSpPr/>
        <p:nvPr/>
      </p:nvGrpSpPr>
      <p:grpSpPr>
        <a:xfrm>
          <a:off x="0" y="0"/>
          <a:ext cx="0" cy="0"/>
          <a:chOff x="0" y="0"/>
          <a:chExt cx="0" cy="0"/>
        </a:xfrm>
      </p:grpSpPr>
      <p:sp>
        <p:nvSpPr>
          <p:cNvPr id="687" name="Google Shape;687;p94"/>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688" name="Google Shape;688;p9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689" name="Google Shape;689;p94"/>
          <p:cNvSpPr txBox="1"/>
          <p:nvPr>
            <p:ph idx="2" type="body"/>
          </p:nvPr>
        </p:nvSpPr>
        <p:spPr>
          <a:xfrm>
            <a:off x="4807950" y="704575"/>
            <a:ext cx="4222500" cy="257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By 2027, e-commerce will make up close to a quarter of total global retail sales.</a:t>
            </a:r>
            <a:endParaRPr sz="1200">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 sz="1200">
                <a:solidFill>
                  <a:schemeClr val="lt1"/>
                </a:solidFill>
                <a:highlight>
                  <a:schemeClr val="lt2"/>
                </a:highlight>
                <a:latin typeface="Times New Roman"/>
                <a:ea typeface="Times New Roman"/>
                <a:cs typeface="Times New Roman"/>
                <a:sym typeface="Times New Roman"/>
              </a:rPr>
              <a:t>In one survey, 42% of respondents said their organizations are much more vulnerable to an online fraud attack due to digital transformation.</a:t>
            </a:r>
            <a:endParaRPr sz="1200">
              <a:solidFill>
                <a:schemeClr val="lt1"/>
              </a:solidFill>
              <a:highlight>
                <a:schemeClr val="lt2"/>
              </a:highlight>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 sz="1200">
                <a:solidFill>
                  <a:schemeClr val="lt1"/>
                </a:solidFill>
                <a:highlight>
                  <a:schemeClr val="lt2"/>
                </a:highlight>
                <a:latin typeface="Times New Roman"/>
                <a:ea typeface="Times New Roman"/>
                <a:cs typeface="Times New Roman"/>
                <a:sym typeface="Times New Roman"/>
              </a:rPr>
              <a:t>One study revealed that two-thirds of consumers would switch providers due to fraud.</a:t>
            </a:r>
            <a:endParaRPr sz="1200">
              <a:solidFill>
                <a:schemeClr val="lt1"/>
              </a:solidFill>
              <a:highlight>
                <a:schemeClr val="lt2"/>
              </a:highlight>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solidFill>
                  <a:schemeClr val="lt1"/>
                </a:solidFill>
                <a:highlight>
                  <a:schemeClr val="lt2"/>
                </a:highlight>
                <a:latin typeface="Times New Roman"/>
                <a:ea typeface="Times New Roman"/>
                <a:cs typeface="Times New Roman"/>
                <a:sym typeface="Times New Roman"/>
              </a:rPr>
              <a:t>The addition of GenAI to fraud detection </a:t>
            </a:r>
            <a:r>
              <a:rPr lang="en" sz="1200">
                <a:solidFill>
                  <a:schemeClr val="lt1"/>
                </a:solidFill>
                <a:highlight>
                  <a:schemeClr val="lt2"/>
                </a:highlight>
                <a:latin typeface="Times New Roman"/>
                <a:ea typeface="Times New Roman"/>
                <a:cs typeface="Times New Roman"/>
                <a:sym typeface="Times New Roman"/>
              </a:rPr>
              <a:t>algorithms</a:t>
            </a:r>
            <a:r>
              <a:rPr lang="en" sz="1200">
                <a:solidFill>
                  <a:schemeClr val="lt1"/>
                </a:solidFill>
                <a:highlight>
                  <a:schemeClr val="lt2"/>
                </a:highlight>
                <a:latin typeface="Times New Roman"/>
                <a:ea typeface="Times New Roman"/>
                <a:cs typeface="Times New Roman"/>
                <a:sym typeface="Times New Roman"/>
              </a:rPr>
              <a:t> can help companies </a:t>
            </a:r>
            <a:r>
              <a:rPr lang="en" sz="1200">
                <a:latin typeface="Times New Roman"/>
                <a:ea typeface="Times New Roman"/>
                <a:cs typeface="Times New Roman"/>
                <a:sym typeface="Times New Roman"/>
              </a:rPr>
              <a:t>better protect future transactions against emerging threats than was possible with traditional statistical or machine learning-driven solutions.</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000">
                <a:latin typeface="Times New Roman"/>
                <a:ea typeface="Times New Roman"/>
                <a:cs typeface="Times New Roman"/>
                <a:sym typeface="Times New Roman"/>
              </a:rPr>
              <a:t>Articles: </a:t>
            </a:r>
            <a:endParaRPr sz="1000">
              <a:latin typeface="Times New Roman"/>
              <a:ea typeface="Times New Roman"/>
              <a:cs typeface="Times New Roman"/>
              <a:sym typeface="Times New Roman"/>
            </a:endParaRPr>
          </a:p>
          <a:p>
            <a:pPr indent="-285750" lvl="0" marL="457200" rtl="0" algn="l">
              <a:lnSpc>
                <a:spcPct val="115000"/>
              </a:lnSpc>
              <a:spcBef>
                <a:spcPts val="1200"/>
              </a:spcBef>
              <a:spcAft>
                <a:spcPts val="0"/>
              </a:spcAft>
              <a:buSzPts val="900"/>
              <a:buFont typeface="Times New Roman"/>
              <a:buChar char="●"/>
            </a:pPr>
            <a:r>
              <a:rPr lang="en" sz="900">
                <a:latin typeface="Times New Roman"/>
                <a:ea typeface="Times New Roman"/>
                <a:cs typeface="Times New Roman"/>
                <a:sym typeface="Times New Roman"/>
              </a:rPr>
              <a:t>PayPal. "Payment Fraud Detection: Machine Learning." </a:t>
            </a:r>
            <a:r>
              <a:rPr i="1" lang="en" sz="900">
                <a:latin typeface="Times New Roman"/>
                <a:ea typeface="Times New Roman"/>
                <a:cs typeface="Times New Roman"/>
                <a:sym typeface="Times New Roman"/>
              </a:rPr>
              <a:t>PayPal</a:t>
            </a:r>
            <a:r>
              <a:rPr lang="en" sz="900">
                <a:latin typeface="Times New Roman"/>
                <a:ea typeface="Times New Roman"/>
                <a:cs typeface="Times New Roman"/>
                <a:sym typeface="Times New Roman"/>
              </a:rPr>
              <a:t>,</a:t>
            </a:r>
            <a:r>
              <a:rPr lang="en" sz="900">
                <a:uFill>
                  <a:noFill/>
                </a:uFill>
                <a:latin typeface="Times New Roman"/>
                <a:ea typeface="Times New Roman"/>
                <a:cs typeface="Times New Roman"/>
                <a:sym typeface="Times New Roman"/>
                <a:hlinkClick r:id="rId3"/>
              </a:rPr>
              <a:t> </a:t>
            </a:r>
            <a:r>
              <a:rPr lang="en" sz="900" u="sng">
                <a:solidFill>
                  <a:schemeClr val="hlink"/>
                </a:solidFill>
                <a:latin typeface="Times New Roman"/>
                <a:ea typeface="Times New Roman"/>
                <a:cs typeface="Times New Roman"/>
                <a:sym typeface="Times New Roman"/>
                <a:hlinkClick r:id="rId4"/>
              </a:rPr>
              <a:t>https://www.paypal.com/us/brc/article/payment-fraud-detection-machine-learning</a:t>
            </a:r>
            <a:r>
              <a:rPr lang="en" sz="900">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292100" lvl="0" marL="457200" rtl="0" algn="l">
              <a:lnSpc>
                <a:spcPct val="115000"/>
              </a:lnSpc>
              <a:spcBef>
                <a:spcPts val="0"/>
              </a:spcBef>
              <a:spcAft>
                <a:spcPts val="0"/>
              </a:spcAft>
              <a:buSzPts val="1000"/>
              <a:buFont typeface="Times New Roman"/>
              <a:buChar char="●"/>
            </a:pPr>
            <a:r>
              <a:rPr lang="en" sz="900">
                <a:latin typeface="Times New Roman"/>
                <a:ea typeface="Times New Roman"/>
                <a:cs typeface="Times New Roman"/>
                <a:sym typeface="Times New Roman"/>
              </a:rPr>
              <a:t>Cuttler, Elyse. "Inside the algorithm: How gen AI and graph technology are cracking down on card sharks." </a:t>
            </a:r>
            <a:r>
              <a:rPr i="1" lang="en" sz="900">
                <a:latin typeface="Times New Roman"/>
                <a:ea typeface="Times New Roman"/>
                <a:cs typeface="Times New Roman"/>
                <a:sym typeface="Times New Roman"/>
              </a:rPr>
              <a:t>Mastercard</a:t>
            </a:r>
            <a:r>
              <a:rPr lang="en" sz="900">
                <a:latin typeface="Times New Roman"/>
                <a:ea typeface="Times New Roman"/>
                <a:cs typeface="Times New Roman"/>
                <a:sym typeface="Times New Roman"/>
              </a:rPr>
              <a:t>, 18 Jul. 2024,</a:t>
            </a:r>
            <a:r>
              <a:rPr lang="en" sz="900">
                <a:uFill>
                  <a:noFill/>
                </a:uFill>
                <a:latin typeface="Times New Roman"/>
                <a:ea typeface="Times New Roman"/>
                <a:cs typeface="Times New Roman"/>
                <a:sym typeface="Times New Roman"/>
                <a:hlinkClick r:id="rId5"/>
              </a:rPr>
              <a:t> </a:t>
            </a:r>
            <a:r>
              <a:rPr lang="en" sz="900" u="sng">
                <a:solidFill>
                  <a:schemeClr val="hlink"/>
                </a:solidFill>
                <a:latin typeface="Times New Roman"/>
                <a:ea typeface="Times New Roman"/>
                <a:cs typeface="Times New Roman"/>
                <a:sym typeface="Times New Roman"/>
                <a:hlinkClick r:id="rId6"/>
              </a:rPr>
              <a:t>https://www.mastercard.com/news/perspectives/2024/inside-the-algorithm-how-gen-ai-and-graph-technology-are-cracking-down-on-card-sharks/</a:t>
            </a:r>
            <a:r>
              <a:rPr lang="en" sz="900">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690" name="Google Shape;690;p94"/>
          <p:cNvSpPr txBox="1"/>
          <p:nvPr>
            <p:ph type="title"/>
          </p:nvPr>
        </p:nvSpPr>
        <p:spPr>
          <a:xfrm>
            <a:off x="5301367" y="310975"/>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Related Works</a:t>
            </a:r>
            <a:endParaRPr sz="2400">
              <a:solidFill>
                <a:schemeClr val="dk2"/>
              </a:solidFill>
            </a:endParaRPr>
          </a:p>
        </p:txBody>
      </p:sp>
      <p:pic>
        <p:nvPicPr>
          <p:cNvPr descr="Hexagonal icon." id="691" name="Google Shape;691;p94"/>
          <p:cNvPicPr preferRelativeResize="0"/>
          <p:nvPr>
            <p:ph idx="3" type="pic"/>
          </p:nvPr>
        </p:nvPicPr>
        <p:blipFill rotWithShape="1">
          <a:blip r:embed="rId7">
            <a:alphaModFix/>
          </a:blip>
          <a:srcRect b="6597" l="0" r="0" t="6589"/>
          <a:stretch/>
        </p:blipFill>
        <p:spPr>
          <a:xfrm>
            <a:off x="8596800" y="223475"/>
            <a:ext cx="318600" cy="318600"/>
          </a:xfrm>
          <a:prstGeom prst="ellipse">
            <a:avLst/>
          </a:prstGeom>
        </p:spPr>
      </p:pic>
      <p:pic>
        <p:nvPicPr>
          <p:cNvPr descr="Office worker on the phone, seated at her desk." id="692" name="Google Shape;692;p94"/>
          <p:cNvPicPr preferRelativeResize="0"/>
          <p:nvPr>
            <p:ph idx="5" type="pic"/>
          </p:nvPr>
        </p:nvPicPr>
        <p:blipFill rotWithShape="1">
          <a:blip r:embed="rId8">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693" name="Google Shape;693;p94"/>
          <p:cNvPicPr preferRelativeResize="0"/>
          <p:nvPr>
            <p:ph idx="6" type="pic"/>
          </p:nvPr>
        </p:nvPicPr>
        <p:blipFill rotWithShape="1">
          <a:blip r:embed="rId9">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694" name="Google Shape;694;p94"/>
          <p:cNvPicPr preferRelativeResize="0"/>
          <p:nvPr>
            <p:ph idx="7" type="pic"/>
          </p:nvPr>
        </p:nvPicPr>
        <p:blipFill rotWithShape="1">
          <a:blip r:embed="rId10">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695" name="Google Shape;695;p94"/>
          <p:cNvPicPr preferRelativeResize="0"/>
          <p:nvPr>
            <p:ph idx="8" type="pic"/>
          </p:nvPr>
        </p:nvPicPr>
        <p:blipFill rotWithShape="1">
          <a:blip r:embed="rId11">
            <a:alphaModFix/>
          </a:blip>
          <a:srcRect b="0" l="22902" r="22902" t="0"/>
          <a:stretch/>
        </p:blipFill>
        <p:spPr>
          <a:xfrm>
            <a:off x="228600" y="224575"/>
            <a:ext cx="2262600" cy="2348400"/>
          </a:xfrm>
          <a:prstGeom prst="round1Rect">
            <a:avLst>
              <a:gd fmla="val 16667" name="adj"/>
            </a:avLst>
          </a:prstGeom>
        </p:spPr>
      </p:pic>
      <p:pic>
        <p:nvPicPr>
          <p:cNvPr id="696" name="Google Shape;696;p94"/>
          <p:cNvPicPr preferRelativeResize="0"/>
          <p:nvPr/>
        </p:nvPicPr>
        <p:blipFill>
          <a:blip r:embed="rId12">
            <a:alphaModFix/>
          </a:blip>
          <a:stretch>
            <a:fillRect/>
          </a:stretch>
        </p:blipFill>
        <p:spPr>
          <a:xfrm>
            <a:off x="228600" y="224575"/>
            <a:ext cx="4520548" cy="1412671"/>
          </a:xfrm>
          <a:prstGeom prst="rect">
            <a:avLst/>
          </a:prstGeom>
          <a:noFill/>
          <a:ln>
            <a:noFill/>
          </a:ln>
        </p:spPr>
      </p:pic>
      <p:pic>
        <p:nvPicPr>
          <p:cNvPr id="697" name="Google Shape;697;p94"/>
          <p:cNvPicPr preferRelativeResize="0"/>
          <p:nvPr/>
        </p:nvPicPr>
        <p:blipFill>
          <a:blip r:embed="rId13">
            <a:alphaModFix/>
          </a:blip>
          <a:stretch>
            <a:fillRect/>
          </a:stretch>
        </p:blipFill>
        <p:spPr>
          <a:xfrm>
            <a:off x="228599" y="1637250"/>
            <a:ext cx="4520548" cy="1894525"/>
          </a:xfrm>
          <a:prstGeom prst="rect">
            <a:avLst/>
          </a:prstGeom>
          <a:noFill/>
          <a:ln>
            <a:noFill/>
          </a:ln>
        </p:spPr>
      </p:pic>
      <p:pic>
        <p:nvPicPr>
          <p:cNvPr id="698" name="Google Shape;698;p94"/>
          <p:cNvPicPr preferRelativeResize="0"/>
          <p:nvPr/>
        </p:nvPicPr>
        <p:blipFill>
          <a:blip r:embed="rId14">
            <a:alphaModFix/>
          </a:blip>
          <a:stretch>
            <a:fillRect/>
          </a:stretch>
        </p:blipFill>
        <p:spPr>
          <a:xfrm>
            <a:off x="228600" y="3531775"/>
            <a:ext cx="4520550" cy="137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36" name="Google Shape;436;p6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37" name="Google Shape;437;p69"/>
          <p:cNvSpPr txBox="1"/>
          <p:nvPr>
            <p:ph idx="1" type="subTitle"/>
          </p:nvPr>
        </p:nvSpPr>
        <p:spPr>
          <a:xfrm>
            <a:off x="1065700" y="1863575"/>
            <a:ext cx="7137900" cy="201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There are many important reasons to detect and prevent credit card fraud: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We can avert significant financial losses for the consumers and institutions partaking in these transactions.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Robust systems for detecting and mitigating fraudulent transactions are crucial for financial institutions to cultivate and maintain consumer trust. When users feel confident in the security of their transactions, they are more likely to embrace credit cards and adopt digital payment systems.</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Financial institutions that are known to have weak fraud detection systems can suffer significant reputational damage.</a:t>
            </a:r>
            <a:endParaRPr sz="2000">
              <a:latin typeface="Times New Roman"/>
              <a:ea typeface="Times New Roman"/>
              <a:cs typeface="Times New Roman"/>
              <a:sym typeface="Times New Roman"/>
            </a:endParaRPr>
          </a:p>
        </p:txBody>
      </p:sp>
      <p:pic>
        <p:nvPicPr>
          <p:cNvPr descr="Hexagonal icon." id="438" name="Google Shape;438;p69"/>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439" name="Google Shape;439;p69"/>
          <p:cNvSpPr txBox="1"/>
          <p:nvPr>
            <p:ph idx="4" type="title"/>
          </p:nvPr>
        </p:nvSpPr>
        <p:spPr>
          <a:xfrm>
            <a:off x="659275" y="836825"/>
            <a:ext cx="7710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fix t</a:t>
            </a:r>
            <a:r>
              <a:rPr lang="en"/>
              <a: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0"/>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45" name="Google Shape;445;p7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46" name="Google Shape;446;p70"/>
          <p:cNvSpPr txBox="1"/>
          <p:nvPr>
            <p:ph idx="1" type="subTitle"/>
          </p:nvPr>
        </p:nvSpPr>
        <p:spPr>
          <a:xfrm>
            <a:off x="941275" y="2851775"/>
            <a:ext cx="7767300" cy="1677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Creating robust systems for detecting and mitigating fraudulent transactions so we can cultivate and maintain consumer trust.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Avert significant financial losses for the consumers and institutions partaking in these transactions.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Institutions that have weak fraud detection systems can suffer significant reputational damage, we want to ensure that this is not the case.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47" name="Google Shape;447;p7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pic>
        <p:nvPicPr>
          <p:cNvPr descr="Hexagonal icon." id="448" name="Google Shape;448;p70"/>
          <p:cNvPicPr preferRelativeResize="0"/>
          <p:nvPr>
            <p:ph idx="4" type="pic"/>
          </p:nvPr>
        </p:nvPicPr>
        <p:blipFill rotWithShape="1">
          <a:blip r:embed="rId3">
            <a:alphaModFix/>
          </a:blip>
          <a:srcRect b="6597" l="0" r="0" t="6589"/>
          <a:stretch/>
        </p:blipFill>
        <p:spPr>
          <a:xfrm>
            <a:off x="8596800" y="223475"/>
            <a:ext cx="318600" cy="318600"/>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54" name="Google Shape;454;p7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55" name="Google Shape;455;p71"/>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 dataset contains transactions made by credit cards in September 2013 by European cardholders.</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This dataset presents transactions that occurred in two days. It contains only numerical input variables resulting from a PCA transformation. </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lang="en" sz="1200">
                <a:latin typeface="Times New Roman"/>
                <a:ea typeface="Times New Roman"/>
                <a:cs typeface="Times New Roman"/>
                <a:sym typeface="Times New Roman"/>
              </a:rPr>
              <a:t>Unfortunately, due to confidentiality issues, the original features and more background information about the data are not provided. </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lang="en" sz="1200">
                <a:highlight>
                  <a:srgbClr val="FFFFFF"/>
                </a:highlight>
                <a:latin typeface="Times New Roman"/>
                <a:ea typeface="Times New Roman"/>
                <a:cs typeface="Times New Roman"/>
                <a:sym typeface="Times New Roman"/>
              </a:rPr>
              <a:t>The dataset has been collected and analysed during a research collaboration of Worldline and the Machine Learning Group (</a:t>
            </a:r>
            <a:r>
              <a:rPr lang="en" sz="1200">
                <a:highlight>
                  <a:srgbClr val="FFFFFF"/>
                </a:highlight>
                <a:uFill>
                  <a:noFill/>
                </a:uFill>
                <a:latin typeface="Times New Roman"/>
                <a:ea typeface="Times New Roman"/>
                <a:cs typeface="Times New Roman"/>
                <a:sym typeface="Times New Roman"/>
                <a:hlinkClick r:id="rId3"/>
              </a:rPr>
              <a:t>http://mlg.ulb.ac.be</a:t>
            </a:r>
            <a:r>
              <a:rPr lang="en" sz="1200">
                <a:highlight>
                  <a:srgbClr val="FFFFFF"/>
                </a:highlight>
                <a:latin typeface="Times New Roman"/>
                <a:ea typeface="Times New Roman"/>
                <a:cs typeface="Times New Roman"/>
                <a:sym typeface="Times New Roman"/>
              </a:rPr>
              <a:t>) of ULB (Université Libre de Bruxelles) on big data mining and fraud detection.</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456" name="Google Shape;456;p71"/>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2"/>
                </a:solidFill>
              </a:rPr>
              <a:t>Data Source</a:t>
            </a:r>
            <a:endParaRPr sz="2400">
              <a:solidFill>
                <a:schemeClr val="dk2"/>
              </a:solidFill>
            </a:endParaRPr>
          </a:p>
        </p:txBody>
      </p:sp>
      <p:pic>
        <p:nvPicPr>
          <p:cNvPr descr="Hexagonal icon." id="457" name="Google Shape;457;p71"/>
          <p:cNvPicPr preferRelativeResize="0"/>
          <p:nvPr>
            <p:ph idx="3" type="pic"/>
          </p:nvPr>
        </p:nvPicPr>
        <p:blipFill rotWithShape="1">
          <a:blip r:embed="rId4">
            <a:alphaModFix/>
          </a:blip>
          <a:srcRect b="6597" l="0" r="0" t="6589"/>
          <a:stretch/>
        </p:blipFill>
        <p:spPr>
          <a:xfrm>
            <a:off x="8596800" y="223475"/>
            <a:ext cx="318600" cy="318600"/>
          </a:xfrm>
          <a:prstGeom prst="ellipse">
            <a:avLst/>
          </a:prstGeom>
        </p:spPr>
      </p:pic>
      <p:pic>
        <p:nvPicPr>
          <p:cNvPr descr="Office worker on the phone, seated at her desk." id="458" name="Google Shape;458;p71"/>
          <p:cNvPicPr preferRelativeResize="0"/>
          <p:nvPr>
            <p:ph idx="5" type="pic"/>
          </p:nvPr>
        </p:nvPicPr>
        <p:blipFill rotWithShape="1">
          <a:blip r:embed="rId5">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459" name="Google Shape;459;p71"/>
          <p:cNvPicPr preferRelativeResize="0"/>
          <p:nvPr>
            <p:ph idx="6" type="pic"/>
          </p:nvPr>
        </p:nvPicPr>
        <p:blipFill rotWithShape="1">
          <a:blip r:embed="rId6">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460" name="Google Shape;460;p71"/>
          <p:cNvPicPr preferRelativeResize="0"/>
          <p:nvPr>
            <p:ph idx="7" type="pic"/>
          </p:nvPr>
        </p:nvPicPr>
        <p:blipFill rotWithShape="1">
          <a:blip r:embed="rId7">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461" name="Google Shape;461;p71"/>
          <p:cNvPicPr preferRelativeResize="0"/>
          <p:nvPr>
            <p:ph idx="8" type="pic"/>
          </p:nvPr>
        </p:nvPicPr>
        <p:blipFill rotWithShape="1">
          <a:blip r:embed="rId8">
            <a:alphaModFix/>
          </a:blip>
          <a:srcRect b="0" l="22902" r="22902" t="0"/>
          <a:stretch/>
        </p:blipFill>
        <p:spPr>
          <a:xfrm>
            <a:off x="228600" y="224575"/>
            <a:ext cx="2262600" cy="2348400"/>
          </a:xfrm>
          <a:prstGeom prst="round1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2"/>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67" name="Google Shape;467;p7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68" name="Google Shape;468;p7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latin typeface="Times New Roman"/>
                <a:ea typeface="Times New Roman"/>
                <a:cs typeface="Times New Roman"/>
                <a:sym typeface="Times New Roman"/>
              </a:rPr>
              <a:t>We explore different ways of classifying fraudulent credit card transactions using the following techniques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b="1" lang="en" sz="1200">
                <a:latin typeface="Times New Roman"/>
                <a:ea typeface="Times New Roman"/>
                <a:cs typeface="Times New Roman"/>
                <a:sym typeface="Times New Roman"/>
              </a:rPr>
              <a:t>Support Vector Machine (SVM) </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Niketan Baranwal</a:t>
            </a:r>
            <a:endParaRPr i="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b="1" lang="en" sz="1200">
                <a:latin typeface="Times New Roman"/>
                <a:ea typeface="Times New Roman"/>
                <a:cs typeface="Times New Roman"/>
                <a:sym typeface="Times New Roman"/>
              </a:rPr>
              <a:t>Tree-Based Models </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Niketan Baranwal</a:t>
            </a:r>
            <a:endParaRPr i="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b="1" lang="en" sz="1200">
                <a:latin typeface="Times New Roman"/>
                <a:ea typeface="Times New Roman"/>
                <a:cs typeface="Times New Roman"/>
                <a:sym typeface="Times New Roman"/>
              </a:rPr>
              <a:t>Logistic Regression </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Keyu (Kevin) Chen </a:t>
            </a:r>
            <a:endParaRPr i="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b="1" lang="en" sz="1200">
                <a:latin typeface="Times New Roman"/>
                <a:ea typeface="Times New Roman"/>
                <a:cs typeface="Times New Roman"/>
                <a:sym typeface="Times New Roman"/>
              </a:rPr>
              <a:t>K Nearest Neighbor (KNN) </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Mark Grober</a:t>
            </a:r>
            <a:endParaRPr i="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b="1" lang="en" sz="1200">
                <a:latin typeface="Times New Roman"/>
                <a:ea typeface="Times New Roman"/>
                <a:cs typeface="Times New Roman"/>
                <a:sym typeface="Times New Roman"/>
              </a:rPr>
              <a:t>Hybrid Classification Model </a:t>
            </a:r>
            <a:r>
              <a:rPr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Debasis Tripathy </a:t>
            </a:r>
            <a:endParaRPr/>
          </a:p>
        </p:txBody>
      </p:sp>
      <p:sp>
        <p:nvSpPr>
          <p:cNvPr id="469" name="Google Shape;469;p7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2"/>
                </a:solidFill>
              </a:rPr>
              <a:t>Classification Models</a:t>
            </a:r>
            <a:endParaRPr sz="1900">
              <a:solidFill>
                <a:schemeClr val="dk2"/>
              </a:solidFill>
            </a:endParaRPr>
          </a:p>
        </p:txBody>
      </p:sp>
      <p:pic>
        <p:nvPicPr>
          <p:cNvPr descr="Hexagonal icon." id="470" name="Google Shape;470;p72"/>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pic>
        <p:nvPicPr>
          <p:cNvPr descr="Office worker on the phone, seated at her desk." id="471" name="Google Shape;471;p72"/>
          <p:cNvPicPr preferRelativeResize="0"/>
          <p:nvPr>
            <p:ph idx="5" type="pic"/>
          </p:nvPr>
        </p:nvPicPr>
        <p:blipFill rotWithShape="1">
          <a:blip r:embed="rId4">
            <a:alphaModFix/>
          </a:blip>
          <a:srcRect b="0" l="26314" r="9471" t="0"/>
          <a:stretch/>
        </p:blipFill>
        <p:spPr>
          <a:xfrm rot="10800000">
            <a:off x="228600" y="2561290"/>
            <a:ext cx="2262600" cy="2348400"/>
          </a:xfrm>
          <a:prstGeom prst="round1Rect">
            <a:avLst>
              <a:gd fmla="val 16667" name="adj"/>
            </a:avLst>
          </a:prstGeom>
        </p:spPr>
      </p:pic>
      <p:pic>
        <p:nvPicPr>
          <p:cNvPr descr="Workers in the office collaborating." id="472" name="Google Shape;472;p72"/>
          <p:cNvPicPr preferRelativeResize="0"/>
          <p:nvPr>
            <p:ph idx="6" type="pic"/>
          </p:nvPr>
        </p:nvPicPr>
        <p:blipFill rotWithShape="1">
          <a:blip r:embed="rId5">
            <a:alphaModFix/>
          </a:blip>
          <a:srcRect b="0" l="12720" r="23065" t="0"/>
          <a:stretch/>
        </p:blipFill>
        <p:spPr>
          <a:xfrm>
            <a:off x="2486554" y="223525"/>
            <a:ext cx="2262600" cy="2348400"/>
          </a:xfrm>
          <a:prstGeom prst="round1Rect">
            <a:avLst>
              <a:gd fmla="val 16667" name="adj"/>
            </a:avLst>
          </a:prstGeom>
        </p:spPr>
      </p:pic>
      <p:pic>
        <p:nvPicPr>
          <p:cNvPr descr="Tablet computer displaying several graphs." id="473" name="Google Shape;473;p72"/>
          <p:cNvPicPr preferRelativeResize="0"/>
          <p:nvPr>
            <p:ph idx="7" type="pic"/>
          </p:nvPr>
        </p:nvPicPr>
        <p:blipFill rotWithShape="1">
          <a:blip r:embed="rId6">
            <a:alphaModFix/>
          </a:blip>
          <a:srcRect b="0" l="17845" r="17845" t="0"/>
          <a:stretch/>
        </p:blipFill>
        <p:spPr>
          <a:xfrm flipH="1" rot="10800000">
            <a:off x="2486554" y="2561290"/>
            <a:ext cx="2262600" cy="2348400"/>
          </a:xfrm>
          <a:prstGeom prst="round1Rect">
            <a:avLst>
              <a:gd fmla="val 16667" name="adj"/>
            </a:avLst>
          </a:prstGeom>
        </p:spPr>
      </p:pic>
      <p:pic>
        <p:nvPicPr>
          <p:cNvPr descr="Line graph with points and numeric values." id="474" name="Google Shape;474;p72"/>
          <p:cNvPicPr preferRelativeResize="0"/>
          <p:nvPr>
            <p:ph idx="8" type="pic"/>
          </p:nvPr>
        </p:nvPicPr>
        <p:blipFill rotWithShape="1">
          <a:blip r:embed="rId7">
            <a:alphaModFix/>
          </a:blip>
          <a:srcRect b="0" l="22902" r="22902" t="0"/>
          <a:stretch/>
        </p:blipFill>
        <p:spPr>
          <a:xfrm>
            <a:off x="228600" y="224575"/>
            <a:ext cx="2262600" cy="2348400"/>
          </a:xfrm>
          <a:prstGeom prst="round1Rect">
            <a:avLst>
              <a:gd fmla="val 16667" name="adj"/>
            </a:avLst>
          </a:prstGeom>
        </p:spPr>
      </p:pic>
      <p:pic>
        <p:nvPicPr>
          <p:cNvPr id="475" name="Google Shape;475;p72"/>
          <p:cNvPicPr preferRelativeResize="0"/>
          <p:nvPr/>
        </p:nvPicPr>
        <p:blipFill>
          <a:blip r:embed="rId8">
            <a:alphaModFix/>
          </a:blip>
          <a:stretch>
            <a:fillRect/>
          </a:stretch>
        </p:blipFill>
        <p:spPr>
          <a:xfrm>
            <a:off x="1965650" y="224575"/>
            <a:ext cx="2783500" cy="2348400"/>
          </a:xfrm>
          <a:prstGeom prst="rect">
            <a:avLst/>
          </a:prstGeom>
          <a:noFill/>
          <a:ln>
            <a:noFill/>
          </a:ln>
        </p:spPr>
      </p:pic>
      <p:pic>
        <p:nvPicPr>
          <p:cNvPr id="476" name="Google Shape;476;p72"/>
          <p:cNvPicPr preferRelativeResize="0"/>
          <p:nvPr/>
        </p:nvPicPr>
        <p:blipFill>
          <a:blip r:embed="rId9">
            <a:alphaModFix/>
          </a:blip>
          <a:stretch>
            <a:fillRect/>
          </a:stretch>
        </p:blipFill>
        <p:spPr>
          <a:xfrm>
            <a:off x="228600" y="2572975"/>
            <a:ext cx="4520548" cy="2336725"/>
          </a:xfrm>
          <a:prstGeom prst="rect">
            <a:avLst/>
          </a:prstGeom>
          <a:noFill/>
          <a:ln>
            <a:noFill/>
          </a:ln>
        </p:spPr>
      </p:pic>
      <p:pic>
        <p:nvPicPr>
          <p:cNvPr id="477" name="Google Shape;477;p72"/>
          <p:cNvPicPr preferRelativeResize="0"/>
          <p:nvPr/>
        </p:nvPicPr>
        <p:blipFill rotWithShape="1">
          <a:blip r:embed="rId10">
            <a:alphaModFix/>
          </a:blip>
          <a:srcRect b="17034" l="22580" r="24327" t="12018"/>
          <a:stretch/>
        </p:blipFill>
        <p:spPr>
          <a:xfrm>
            <a:off x="194325" y="1217225"/>
            <a:ext cx="1771325" cy="1354699"/>
          </a:xfrm>
          <a:prstGeom prst="rect">
            <a:avLst/>
          </a:prstGeom>
          <a:noFill/>
          <a:ln>
            <a:noFill/>
          </a:ln>
        </p:spPr>
      </p:pic>
      <p:pic>
        <p:nvPicPr>
          <p:cNvPr id="478" name="Google Shape;478;p72"/>
          <p:cNvPicPr preferRelativeResize="0"/>
          <p:nvPr/>
        </p:nvPicPr>
        <p:blipFill>
          <a:blip r:embed="rId11">
            <a:alphaModFix/>
          </a:blip>
          <a:stretch>
            <a:fillRect/>
          </a:stretch>
        </p:blipFill>
        <p:spPr>
          <a:xfrm>
            <a:off x="220098" y="224575"/>
            <a:ext cx="1745549" cy="99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3"/>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84" name="Google Shape;484;p7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85" name="Google Shape;485;p73"/>
          <p:cNvSpPr txBox="1"/>
          <p:nvPr>
            <p:ph idx="1" type="body"/>
          </p:nvPr>
        </p:nvSpPr>
        <p:spPr>
          <a:xfrm>
            <a:off x="970234" y="770775"/>
            <a:ext cx="3729900" cy="1613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Accuracy: 0.9493 (or 94.93%)</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Precision: 1.0 (or 100%)</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Recall: 0.8611 (or 86.11%)</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F1 Score: 0.9254 (or 92.54%)</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AUC Score: 0.9742 (or 97.42%)</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86" name="Google Shape;486;p7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Support Vector Machine</a:t>
            </a:r>
            <a:endParaRPr sz="1700">
              <a:solidFill>
                <a:schemeClr val="dk2"/>
              </a:solidFill>
            </a:endParaRPr>
          </a:p>
        </p:txBody>
      </p:sp>
      <p:sp>
        <p:nvSpPr>
          <p:cNvPr id="487" name="Google Shape;487;p73"/>
          <p:cNvSpPr txBox="1"/>
          <p:nvPr>
            <p:ph idx="2" type="body"/>
          </p:nvPr>
        </p:nvSpPr>
        <p:spPr>
          <a:xfrm>
            <a:off x="5229250" y="2571750"/>
            <a:ext cx="3972300" cy="199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In the context of credit card fraud detection, SVMs are trained on historical transaction data labeled as either "fraudulent" or "legitimate."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Once trained, the SVM model can predict which new and unseen transactions are likely to be fraudulent.</a:t>
            </a:r>
            <a:endParaRPr sz="1600"/>
          </a:p>
          <a:p>
            <a:pPr indent="0" lvl="0" marL="0" rtl="0" algn="l">
              <a:spcBef>
                <a:spcPts val="0"/>
              </a:spcBef>
              <a:spcAft>
                <a:spcPts val="1000"/>
              </a:spcAft>
              <a:buNone/>
            </a:pPr>
            <a:r>
              <a:t/>
            </a:r>
            <a:endParaRPr/>
          </a:p>
        </p:txBody>
      </p:sp>
      <p:pic>
        <p:nvPicPr>
          <p:cNvPr descr="Hexagonal icon." id="488" name="Google Shape;488;p73"/>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pic>
        <p:nvPicPr>
          <p:cNvPr id="489" name="Google Shape;489;p73"/>
          <p:cNvPicPr preferRelativeResize="0"/>
          <p:nvPr/>
        </p:nvPicPr>
        <p:blipFill>
          <a:blip r:embed="rId4">
            <a:alphaModFix/>
          </a:blip>
          <a:stretch>
            <a:fillRect/>
          </a:stretch>
        </p:blipFill>
        <p:spPr>
          <a:xfrm>
            <a:off x="137375" y="2098500"/>
            <a:ext cx="5097851" cy="2196125"/>
          </a:xfrm>
          <a:prstGeom prst="rect">
            <a:avLst/>
          </a:prstGeom>
          <a:noFill/>
          <a:ln>
            <a:noFill/>
          </a:ln>
        </p:spPr>
      </p:pic>
      <p:pic>
        <p:nvPicPr>
          <p:cNvPr id="490" name="Google Shape;490;p73"/>
          <p:cNvPicPr preferRelativeResize="0"/>
          <p:nvPr/>
        </p:nvPicPr>
        <p:blipFill>
          <a:blip r:embed="rId5">
            <a:alphaModFix/>
          </a:blip>
          <a:stretch>
            <a:fillRect/>
          </a:stretch>
        </p:blipFill>
        <p:spPr>
          <a:xfrm>
            <a:off x="5445488" y="223472"/>
            <a:ext cx="2901075" cy="22528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4"/>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96" name="Google Shape;496;p7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97" name="Google Shape;497;p74"/>
          <p:cNvSpPr txBox="1"/>
          <p:nvPr>
            <p:ph idx="1" type="body"/>
          </p:nvPr>
        </p:nvSpPr>
        <p:spPr>
          <a:xfrm>
            <a:off x="970234" y="770775"/>
            <a:ext cx="3729900" cy="161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For the tree-based models, we decided to instantiate 2 separate trees - the first is an unweighted tree, while the second is a tree with balanced class weights.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Accuracy:</a:t>
            </a:r>
            <a:r>
              <a:rPr lang="en" sz="1200">
                <a:latin typeface="Times New Roman"/>
                <a:ea typeface="Times New Roman"/>
                <a:cs typeface="Times New Roman"/>
                <a:sym typeface="Times New Roman"/>
              </a:rPr>
              <a:t> Both the unweighted and weighted trees have very high accuracy (around 99.91-99.92%)</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Precision:</a:t>
            </a:r>
            <a:r>
              <a:rPr lang="en" sz="1200">
                <a:latin typeface="Times New Roman"/>
                <a:ea typeface="Times New Roman"/>
                <a:cs typeface="Times New Roman"/>
                <a:sym typeface="Times New Roman"/>
              </a:rPr>
              <a:t> The </a:t>
            </a:r>
            <a:r>
              <a:rPr b="1" lang="en" sz="1200">
                <a:latin typeface="Times New Roman"/>
                <a:ea typeface="Times New Roman"/>
                <a:cs typeface="Times New Roman"/>
                <a:sym typeface="Times New Roman"/>
              </a:rPr>
              <a:t>unweighted tree had slightly better precision (0.7113)</a:t>
            </a:r>
            <a:r>
              <a:rPr lang="en" sz="1200">
                <a:latin typeface="Times New Roman"/>
                <a:ea typeface="Times New Roman"/>
                <a:cs typeface="Times New Roman"/>
                <a:sym typeface="Times New Roman"/>
              </a:rPr>
              <a:t> compared to the weighted tree (0.6939).</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Recall:</a:t>
            </a:r>
            <a:r>
              <a:rPr lang="en" sz="1200">
                <a:latin typeface="Times New Roman"/>
                <a:ea typeface="Times New Roman"/>
                <a:cs typeface="Times New Roman"/>
                <a:sym typeface="Times New Roman"/>
              </a:rPr>
              <a:t> The </a:t>
            </a:r>
            <a:r>
              <a:rPr b="1" lang="en" sz="1200">
                <a:latin typeface="Times New Roman"/>
                <a:ea typeface="Times New Roman"/>
                <a:cs typeface="Times New Roman"/>
                <a:sym typeface="Times New Roman"/>
              </a:rPr>
              <a:t>unweighted tree also had slightly better recall (0.7841)</a:t>
            </a:r>
            <a:r>
              <a:rPr lang="en" sz="1200">
                <a:latin typeface="Times New Roman"/>
                <a:ea typeface="Times New Roman"/>
                <a:cs typeface="Times New Roman"/>
                <a:sym typeface="Times New Roman"/>
              </a:rPr>
              <a:t> compared to the weighted tree (0.7727).</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F1-Score:</a:t>
            </a:r>
            <a:r>
              <a:rPr lang="en" sz="1200">
                <a:latin typeface="Times New Roman"/>
                <a:ea typeface="Times New Roman"/>
                <a:cs typeface="Times New Roman"/>
                <a:sym typeface="Times New Roman"/>
              </a:rPr>
              <a:t> The </a:t>
            </a:r>
            <a:r>
              <a:rPr b="1" lang="en" sz="1200">
                <a:latin typeface="Times New Roman"/>
                <a:ea typeface="Times New Roman"/>
                <a:cs typeface="Times New Roman"/>
                <a:sym typeface="Times New Roman"/>
              </a:rPr>
              <a:t>unweighted tree had a slightly higher F1-score (0.7459)</a:t>
            </a:r>
            <a:r>
              <a:rPr lang="en" sz="1200">
                <a:latin typeface="Times New Roman"/>
                <a:ea typeface="Times New Roman"/>
                <a:cs typeface="Times New Roman"/>
                <a:sym typeface="Times New Roman"/>
              </a:rPr>
              <a:t> compared to the weighted tree (0.7312)</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AUC:</a:t>
            </a:r>
            <a:r>
              <a:rPr lang="en" sz="1200">
                <a:latin typeface="Times New Roman"/>
                <a:ea typeface="Times New Roman"/>
                <a:cs typeface="Times New Roman"/>
                <a:sym typeface="Times New Roman"/>
              </a:rPr>
              <a:t> The </a:t>
            </a:r>
            <a:r>
              <a:rPr b="1" lang="en" sz="1200">
                <a:latin typeface="Times New Roman"/>
                <a:ea typeface="Times New Roman"/>
                <a:cs typeface="Times New Roman"/>
                <a:sym typeface="Times New Roman"/>
              </a:rPr>
              <a:t>unweighted tree had a slightly higher AUC (0.8918)</a:t>
            </a:r>
            <a:r>
              <a:rPr lang="en" sz="1200">
                <a:latin typeface="Times New Roman"/>
                <a:ea typeface="Times New Roman"/>
                <a:cs typeface="Times New Roman"/>
                <a:sym typeface="Times New Roman"/>
              </a:rPr>
              <a:t> compared to the weighted tree (0.8861)</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98" name="Google Shape;498;p7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rPr>
              <a:t>Tree-Based Models</a:t>
            </a:r>
            <a:endParaRPr sz="1700">
              <a:solidFill>
                <a:schemeClr val="dk2"/>
              </a:solidFill>
            </a:endParaRPr>
          </a:p>
        </p:txBody>
      </p:sp>
      <p:sp>
        <p:nvSpPr>
          <p:cNvPr id="499" name="Google Shape;499;p74"/>
          <p:cNvSpPr txBox="1"/>
          <p:nvPr>
            <p:ph idx="2" type="body"/>
          </p:nvPr>
        </p:nvSpPr>
        <p:spPr>
          <a:xfrm>
            <a:off x="5235225" y="824225"/>
            <a:ext cx="3321600" cy="34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While the goal of class weighting is usually to improve performance on the minority (fraudulent transactions) class, it didn't have that effect here, instead, it seems to slightly worsen the model's ability to correctly classify both fraudulent and non-fraudulent transactions.</a:t>
            </a:r>
            <a:endParaRPr sz="1200">
              <a:latin typeface="Times New Roman"/>
              <a:ea typeface="Times New Roman"/>
              <a:cs typeface="Times New Roman"/>
              <a:sym typeface="Times New Roman"/>
            </a:endParaRPr>
          </a:p>
          <a:p>
            <a:pPr indent="0" lvl="0" marL="0" rtl="0" algn="l">
              <a:spcBef>
                <a:spcPts val="0"/>
              </a:spcBef>
              <a:spcAft>
                <a:spcPts val="1000"/>
              </a:spcAft>
              <a:buNone/>
            </a:pPr>
            <a:r>
              <a:t/>
            </a:r>
            <a:endParaRPr/>
          </a:p>
        </p:txBody>
      </p:sp>
      <p:pic>
        <p:nvPicPr>
          <p:cNvPr descr="Hexagonal icon." id="500" name="Google Shape;500;p74"/>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pic>
        <p:nvPicPr>
          <p:cNvPr id="501" name="Google Shape;501;p74" title="Screenshot 2025-04-24 at 6.35.21 PM.png"/>
          <p:cNvPicPr preferRelativeResize="0"/>
          <p:nvPr/>
        </p:nvPicPr>
        <p:blipFill>
          <a:blip r:embed="rId4">
            <a:alphaModFix/>
          </a:blip>
          <a:stretch>
            <a:fillRect/>
          </a:stretch>
        </p:blipFill>
        <p:spPr>
          <a:xfrm>
            <a:off x="5472325" y="2655850"/>
            <a:ext cx="3084505" cy="2454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5"/>
          <p:cNvSpPr/>
          <p:nvPr/>
        </p:nvSpPr>
        <p:spPr>
          <a:xfrm>
            <a:off x="8596792" y="4601400"/>
            <a:ext cx="318600" cy="318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07" name="Google Shape;507;p7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508" name="Google Shape;508;p75"/>
          <p:cNvSpPr txBox="1"/>
          <p:nvPr>
            <p:ph idx="1" type="body"/>
          </p:nvPr>
        </p:nvSpPr>
        <p:spPr>
          <a:xfrm>
            <a:off x="347548" y="770775"/>
            <a:ext cx="4352700" cy="1613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While class weighting helps our Decision Tree pay more attention to the minority (fraudulent transactions) class during training, it doesn't fundamentally address the issues of high variance and overfitting that are a part of single deep trees.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Random Forest leverages the power of ensemble learning to reduce overfitting, improve robustness, and better capture complex relationships.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Random Forest model would likely provide a more reliable and higher-performing model for credit card fraud detection tasks compared to the single Decision Tree model we used for this project, even one with balanced class weights.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Random Forest model would give us a better balance between precision and recall and a higher overall ability to separate fraudulent and non-fraudulent transactions.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09" name="Google Shape;509;p75"/>
          <p:cNvSpPr txBox="1"/>
          <p:nvPr>
            <p:ph type="title"/>
          </p:nvPr>
        </p:nvSpPr>
        <p:spPr>
          <a:xfrm>
            <a:off x="227125" y="320225"/>
            <a:ext cx="5216100" cy="504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a:solidFill>
                  <a:schemeClr val="dk2"/>
                </a:solidFill>
                <a:latin typeface="Times New Roman"/>
                <a:ea typeface="Times New Roman"/>
                <a:cs typeface="Times New Roman"/>
                <a:sym typeface="Times New Roman"/>
              </a:rPr>
              <a:t>Addressing the Limitations of Decision Trees with Random Forests</a:t>
            </a:r>
            <a:endParaRPr b="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endParaRPr>
          </a:p>
        </p:txBody>
      </p:sp>
      <p:pic>
        <p:nvPicPr>
          <p:cNvPr descr="Hexagonal icon." id="510" name="Google Shape;510;p75"/>
          <p:cNvPicPr preferRelativeResize="0"/>
          <p:nvPr>
            <p:ph idx="3" type="pic"/>
          </p:nvPr>
        </p:nvPicPr>
        <p:blipFill rotWithShape="1">
          <a:blip r:embed="rId3">
            <a:alphaModFix/>
          </a:blip>
          <a:srcRect b="6597" l="0" r="0" t="6589"/>
          <a:stretch/>
        </p:blipFill>
        <p:spPr>
          <a:xfrm>
            <a:off x="8596800" y="223475"/>
            <a:ext cx="318600" cy="318600"/>
          </a:xfrm>
          <a:prstGeom prst="ellipse">
            <a:avLst/>
          </a:prstGeom>
        </p:spPr>
      </p:pic>
      <p:pic>
        <p:nvPicPr>
          <p:cNvPr id="511" name="Google Shape;511;p75" title="Screenshot 2025-04-24 at 6.44.35 PM.png"/>
          <p:cNvPicPr preferRelativeResize="0"/>
          <p:nvPr/>
        </p:nvPicPr>
        <p:blipFill>
          <a:blip r:embed="rId4">
            <a:alphaModFix/>
          </a:blip>
          <a:stretch>
            <a:fillRect/>
          </a:stretch>
        </p:blipFill>
        <p:spPr>
          <a:xfrm>
            <a:off x="5349150" y="635125"/>
            <a:ext cx="3452675" cy="2247375"/>
          </a:xfrm>
          <a:prstGeom prst="rect">
            <a:avLst/>
          </a:prstGeom>
          <a:noFill/>
          <a:ln>
            <a:noFill/>
          </a:ln>
        </p:spPr>
      </p:pic>
      <p:pic>
        <p:nvPicPr>
          <p:cNvPr id="512" name="Google Shape;512;p75"/>
          <p:cNvPicPr preferRelativeResize="0"/>
          <p:nvPr/>
        </p:nvPicPr>
        <p:blipFill>
          <a:blip r:embed="rId5">
            <a:alphaModFix/>
          </a:blip>
          <a:stretch>
            <a:fillRect/>
          </a:stretch>
        </p:blipFill>
        <p:spPr>
          <a:xfrm>
            <a:off x="4700251" y="3106000"/>
            <a:ext cx="4387800" cy="138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